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7" d="100"/>
          <a:sy n="77" d="100"/>
        </p:scale>
        <p:origin x="60" y="10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366247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22.png"/></Relationships>
</file>

<file path=ppt/slides/_rels/slide1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24.png"/></Relationships>
</file>

<file path=ppt/slides/_rels/slide1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26.png"/></Relationships>
</file>

<file path=ppt/slides/_rels/slide1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28.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13.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16.png"/><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19.png"/><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txBody>
          <a:bodyPr/>
          <a:lstStyle/>
          <a:p>
            <a:endParaRPr lang="en-IN"/>
          </a:p>
        </p:txBody>
      </p:sp>
      <p:sp>
        <p:nvSpPr>
          <p:cNvPr id="3" name="Shape 1"/>
          <p:cNvSpPr/>
          <p:nvPr/>
        </p:nvSpPr>
        <p:spPr>
          <a:xfrm>
            <a:off x="0" y="0"/>
            <a:ext cx="14630400" cy="8229600"/>
          </a:xfrm>
          <a:prstGeom prst="rect">
            <a:avLst/>
          </a:prstGeom>
          <a:solidFill>
            <a:srgbClr val="FFF8F0"/>
          </a:solidFill>
          <a:ln w="13811">
            <a:solidFill>
              <a:srgbClr val="E5E0DF"/>
            </a:solidFill>
            <a:prstDash val="solid"/>
          </a:ln>
        </p:spPr>
        <p:txBody>
          <a:bodyPr/>
          <a:lstStyle/>
          <a:p>
            <a:endParaRPr lang="en-IN"/>
          </a:p>
        </p:txBody>
      </p:sp>
      <p:sp>
        <p:nvSpPr>
          <p:cNvPr id="4" name="Text 2"/>
          <p:cNvSpPr/>
          <p:nvPr/>
        </p:nvSpPr>
        <p:spPr>
          <a:xfrm>
            <a:off x="833199" y="2404110"/>
            <a:ext cx="7477601" cy="1666399"/>
          </a:xfrm>
          <a:prstGeom prst="rect">
            <a:avLst/>
          </a:prstGeom>
          <a:noFill/>
          <a:ln/>
        </p:spPr>
        <p:txBody>
          <a:bodyPr wrap="square" rtlCol="0" anchor="t"/>
          <a:lstStyle/>
          <a:p>
            <a:pPr marL="0" indent="0">
              <a:lnSpc>
                <a:spcPts val="6561"/>
              </a:lnSpc>
              <a:buNone/>
            </a:pPr>
            <a:r>
              <a:rPr lang="en-US" sz="5249" kern="0" spc="-157" dirty="0">
                <a:solidFill>
                  <a:srgbClr val="1F7135"/>
                </a:solidFill>
                <a:latin typeface="Bitter" pitchFamily="34" charset="0"/>
                <a:ea typeface="Bitter" pitchFamily="34" charset="-122"/>
                <a:cs typeface="Bitter" pitchFamily="34" charset="-120"/>
              </a:rPr>
              <a:t>Public Transportation Efficiency Analysis</a:t>
            </a:r>
            <a:endParaRPr lang="en-US" sz="5249" dirty="0"/>
          </a:p>
        </p:txBody>
      </p:sp>
      <p:sp>
        <p:nvSpPr>
          <p:cNvPr id="5" name="Text 3"/>
          <p:cNvSpPr/>
          <p:nvPr/>
        </p:nvSpPr>
        <p:spPr>
          <a:xfrm>
            <a:off x="833199" y="4403765"/>
            <a:ext cx="7477601" cy="1421606"/>
          </a:xfrm>
          <a:prstGeom prst="rect">
            <a:avLst/>
          </a:prstGeom>
          <a:noFill/>
          <a:ln/>
        </p:spPr>
        <p:txBody>
          <a:bodyPr wrap="square" rtlCol="0" anchor="t"/>
          <a:lstStyle/>
          <a:p>
            <a:pPr marL="0" indent="0">
              <a:lnSpc>
                <a:spcPts val="2799"/>
              </a:lnSpc>
              <a:buNone/>
            </a:pPr>
            <a:r>
              <a:rPr lang="en-US" sz="1750" i="1" kern="0" spc="-35" dirty="0">
                <a:solidFill>
                  <a:srgbClr val="2B2E3C"/>
                </a:solidFill>
                <a:latin typeface="Open Sans" pitchFamily="34" charset="0"/>
                <a:ea typeface="Open Sans" pitchFamily="34" charset="-122"/>
                <a:cs typeface="Open Sans" pitchFamily="34" charset="-120"/>
              </a:rPr>
              <a:t>In this presentation, we dive into the world of Australian public transportation with a focus on Adelaide City buses. We will walk you through the data visualization, data loading, preprocessing and cleansing process of the project. Get ready for insights that will surprise you!</a:t>
            </a:r>
            <a:endParaRPr lang="en-US" sz="1750" dirty="0"/>
          </a:p>
        </p:txBody>
      </p:sp>
      <p:pic>
        <p:nvPicPr>
          <p:cNvPr id="6" name="Image 0" descr="preencoded.png"/>
          <p:cNvPicPr>
            <a:picLocks noChangeAspect="1"/>
          </p:cNvPicPr>
          <p:nvPr/>
        </p:nvPicPr>
        <p:blipFill>
          <a:blip r:embed="rId3"/>
          <a:stretch>
            <a:fillRect/>
          </a:stretch>
        </p:blipFill>
        <p:spPr>
          <a:xfrm>
            <a:off x="9144000" y="0"/>
            <a:ext cx="5486400" cy="82296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txBody>
          <a:bodyPr/>
          <a:lstStyle/>
          <a:p>
            <a:endParaRPr lang="en-IN"/>
          </a:p>
        </p:txBody>
      </p:sp>
      <p:sp>
        <p:nvSpPr>
          <p:cNvPr id="3" name="Shape 1"/>
          <p:cNvSpPr/>
          <p:nvPr/>
        </p:nvSpPr>
        <p:spPr>
          <a:xfrm>
            <a:off x="0" y="0"/>
            <a:ext cx="14630400" cy="8232219"/>
          </a:xfrm>
          <a:prstGeom prst="rect">
            <a:avLst/>
          </a:prstGeom>
          <a:solidFill>
            <a:srgbClr val="FFF8F0"/>
          </a:solidFill>
          <a:ln w="13692">
            <a:solidFill>
              <a:srgbClr val="E5E0DF"/>
            </a:solidFill>
            <a:prstDash val="solid"/>
          </a:ln>
        </p:spPr>
        <p:txBody>
          <a:bodyPr/>
          <a:lstStyle/>
          <a:p>
            <a:endParaRPr lang="en-IN"/>
          </a:p>
        </p:txBody>
      </p:sp>
      <p:pic>
        <p:nvPicPr>
          <p:cNvPr id="4" name="Image 0" descr="preencoded.png"/>
          <p:cNvPicPr>
            <a:picLocks noChangeAspect="1"/>
          </p:cNvPicPr>
          <p:nvPr/>
        </p:nvPicPr>
        <p:blipFill>
          <a:blip r:embed="rId3"/>
          <a:stretch>
            <a:fillRect/>
          </a:stretch>
        </p:blipFill>
        <p:spPr>
          <a:xfrm>
            <a:off x="9144000" y="0"/>
            <a:ext cx="5486400" cy="8232219"/>
          </a:xfrm>
          <a:prstGeom prst="rect">
            <a:avLst/>
          </a:prstGeom>
        </p:spPr>
      </p:pic>
      <p:sp>
        <p:nvSpPr>
          <p:cNvPr id="5" name="Text 2"/>
          <p:cNvSpPr/>
          <p:nvPr/>
        </p:nvSpPr>
        <p:spPr>
          <a:xfrm>
            <a:off x="823317" y="603766"/>
            <a:ext cx="4422934" cy="686038"/>
          </a:xfrm>
          <a:prstGeom prst="rect">
            <a:avLst/>
          </a:prstGeom>
          <a:noFill/>
          <a:ln/>
        </p:spPr>
        <p:txBody>
          <a:bodyPr wrap="none" rtlCol="0" anchor="t"/>
          <a:lstStyle/>
          <a:p>
            <a:pPr marL="0" indent="0">
              <a:lnSpc>
                <a:spcPts val="5402"/>
              </a:lnSpc>
              <a:buNone/>
            </a:pPr>
            <a:r>
              <a:rPr lang="en-US" sz="4322" kern="0" spc="-130" dirty="0">
                <a:solidFill>
                  <a:srgbClr val="1F7135"/>
                </a:solidFill>
                <a:latin typeface="Bitter" pitchFamily="34" charset="0"/>
                <a:ea typeface="Bitter" pitchFamily="34" charset="-122"/>
                <a:cs typeface="Bitter" pitchFamily="34" charset="-120"/>
              </a:rPr>
              <a:t>About IBM Cognos</a:t>
            </a:r>
            <a:endParaRPr lang="en-US" sz="4322" dirty="0"/>
          </a:p>
        </p:txBody>
      </p:sp>
      <p:sp>
        <p:nvSpPr>
          <p:cNvPr id="6" name="Text 3"/>
          <p:cNvSpPr/>
          <p:nvPr/>
        </p:nvSpPr>
        <p:spPr>
          <a:xfrm>
            <a:off x="823317" y="1619131"/>
            <a:ext cx="7497366" cy="1053703"/>
          </a:xfrm>
          <a:prstGeom prst="rect">
            <a:avLst/>
          </a:prstGeom>
          <a:noFill/>
          <a:ln/>
        </p:spPr>
        <p:txBody>
          <a:bodyPr wrap="square" rtlCol="0" anchor="t"/>
          <a:lstStyle/>
          <a:p>
            <a:pPr marL="0" indent="0">
              <a:lnSpc>
                <a:spcPts val="2766"/>
              </a:lnSpc>
              <a:buNone/>
            </a:pPr>
            <a:r>
              <a:rPr lang="en-US" sz="1729" i="1" kern="0" spc="-35" dirty="0">
                <a:solidFill>
                  <a:srgbClr val="2B2E3C"/>
                </a:solidFill>
                <a:latin typeface="Open Sans" pitchFamily="34" charset="0"/>
                <a:ea typeface="Open Sans" pitchFamily="34" charset="-122"/>
                <a:cs typeface="Open Sans" pitchFamily="34" charset="-120"/>
              </a:rPr>
              <a:t>Visualizing data is an art and a science that allows us to transform raw numbers and statistics into compelling, actionable insights. It's like turning a dusty old tales into a captivating storybook.</a:t>
            </a:r>
            <a:endParaRPr lang="en-US" sz="1729" dirty="0"/>
          </a:p>
        </p:txBody>
      </p:sp>
      <p:sp>
        <p:nvSpPr>
          <p:cNvPr id="7" name="Text 4"/>
          <p:cNvSpPr/>
          <p:nvPr/>
        </p:nvSpPr>
        <p:spPr>
          <a:xfrm>
            <a:off x="823317" y="2919770"/>
            <a:ext cx="7497366" cy="1756172"/>
          </a:xfrm>
          <a:prstGeom prst="rect">
            <a:avLst/>
          </a:prstGeom>
          <a:noFill/>
          <a:ln/>
        </p:spPr>
        <p:txBody>
          <a:bodyPr wrap="square" rtlCol="0" anchor="t"/>
          <a:lstStyle/>
          <a:p>
            <a:pPr marL="0" indent="0">
              <a:lnSpc>
                <a:spcPts val="2766"/>
              </a:lnSpc>
              <a:buNone/>
            </a:pPr>
            <a:r>
              <a:rPr lang="en-US" sz="1729" i="1" kern="0" spc="-35" dirty="0">
                <a:solidFill>
                  <a:srgbClr val="2B2E3C"/>
                </a:solidFill>
                <a:latin typeface="Open Sans" pitchFamily="34" charset="0"/>
                <a:ea typeface="Open Sans" pitchFamily="34" charset="-122"/>
                <a:cs typeface="Open Sans" pitchFamily="34" charset="-120"/>
              </a:rPr>
              <a:t>In our experience, IBM Cognos is a powerhouse for data visualization. It offers a versatile set of tools and features that empower us to bring data to life, making it easier to understand, analyze, and share with others. Whether you're a seasoned data analyst or just dipping your toes into the world of business intelligence, IBM Cognos has something to offer.</a:t>
            </a:r>
            <a:endParaRPr lang="en-US" sz="1729" dirty="0"/>
          </a:p>
        </p:txBody>
      </p:sp>
      <p:sp>
        <p:nvSpPr>
          <p:cNvPr id="8" name="Text 5"/>
          <p:cNvSpPr/>
          <p:nvPr/>
        </p:nvSpPr>
        <p:spPr>
          <a:xfrm>
            <a:off x="823317" y="4922877"/>
            <a:ext cx="7497366" cy="1756172"/>
          </a:xfrm>
          <a:prstGeom prst="rect">
            <a:avLst/>
          </a:prstGeom>
          <a:noFill/>
          <a:ln/>
        </p:spPr>
        <p:txBody>
          <a:bodyPr wrap="square" rtlCol="0" anchor="t"/>
          <a:lstStyle/>
          <a:p>
            <a:pPr marL="0" indent="0">
              <a:lnSpc>
                <a:spcPts val="2766"/>
              </a:lnSpc>
              <a:buNone/>
            </a:pPr>
            <a:r>
              <a:rPr lang="en-US" sz="1729" i="1" kern="0" spc="-35" dirty="0">
                <a:solidFill>
                  <a:srgbClr val="2B2E3C"/>
                </a:solidFill>
                <a:latin typeface="Open Sans" pitchFamily="34" charset="0"/>
                <a:ea typeface="Open Sans" pitchFamily="34" charset="-122"/>
                <a:cs typeface="Open Sans" pitchFamily="34" charset="-120"/>
              </a:rPr>
              <a:t>With this tool, we can create visually stunning charts, graphs, and dashboards that not only look impressive but also convey complex information with utmost clarity. Whether it's for making critical business decisions or simply for telling a persuasive story to stakeholders, IBM Cognos is the key to unlocking the full potential of your data.</a:t>
            </a:r>
            <a:endParaRPr lang="en-US" sz="1729" dirty="0"/>
          </a:p>
        </p:txBody>
      </p:sp>
      <p:sp>
        <p:nvSpPr>
          <p:cNvPr id="9" name="Text 6"/>
          <p:cNvSpPr/>
          <p:nvPr/>
        </p:nvSpPr>
        <p:spPr>
          <a:xfrm>
            <a:off x="823317" y="6925985"/>
            <a:ext cx="7497366" cy="702469"/>
          </a:xfrm>
          <a:prstGeom prst="rect">
            <a:avLst/>
          </a:prstGeom>
          <a:noFill/>
          <a:ln/>
        </p:spPr>
        <p:txBody>
          <a:bodyPr wrap="square" rtlCol="0" anchor="t"/>
          <a:lstStyle/>
          <a:p>
            <a:pPr marL="0" indent="0">
              <a:lnSpc>
                <a:spcPts val="2766"/>
              </a:lnSpc>
              <a:buNone/>
            </a:pPr>
            <a:r>
              <a:rPr lang="en-US" sz="1729" i="1" kern="0" spc="-35" dirty="0">
                <a:solidFill>
                  <a:srgbClr val="2B2E3C"/>
                </a:solidFill>
                <a:latin typeface="Open Sans" pitchFamily="34" charset="0"/>
                <a:ea typeface="Open Sans" pitchFamily="34" charset="-122"/>
                <a:cs typeface="Open Sans" pitchFamily="34" charset="-120"/>
              </a:rPr>
              <a:t>In this presentation, we have visualised some of the head columns with each other in the two datasets that have been provided to us.</a:t>
            </a:r>
            <a:endParaRPr lang="en-US" sz="1729"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txBody>
          <a:bodyPr/>
          <a:lstStyle/>
          <a:p>
            <a:endParaRPr lang="en-IN"/>
          </a:p>
        </p:txBody>
      </p:sp>
      <p:sp>
        <p:nvSpPr>
          <p:cNvPr id="3" name="Shape 1"/>
          <p:cNvSpPr/>
          <p:nvPr/>
        </p:nvSpPr>
        <p:spPr>
          <a:xfrm>
            <a:off x="0" y="0"/>
            <a:ext cx="14630400" cy="8312944"/>
          </a:xfrm>
          <a:prstGeom prst="rect">
            <a:avLst/>
          </a:prstGeom>
          <a:solidFill>
            <a:srgbClr val="FFF8F0"/>
          </a:solidFill>
          <a:ln w="9644">
            <a:solidFill>
              <a:srgbClr val="E5E0DF"/>
            </a:solidFill>
            <a:prstDash val="solid"/>
          </a:ln>
        </p:spPr>
        <p:txBody>
          <a:bodyPr/>
          <a:lstStyle/>
          <a:p>
            <a:endParaRPr lang="en-IN"/>
          </a:p>
        </p:txBody>
      </p:sp>
      <p:sp>
        <p:nvSpPr>
          <p:cNvPr id="4" name="Text 2"/>
          <p:cNvSpPr/>
          <p:nvPr/>
        </p:nvSpPr>
        <p:spPr>
          <a:xfrm>
            <a:off x="3621167" y="427673"/>
            <a:ext cx="6453307" cy="486013"/>
          </a:xfrm>
          <a:prstGeom prst="rect">
            <a:avLst/>
          </a:prstGeom>
          <a:noFill/>
          <a:ln/>
        </p:spPr>
        <p:txBody>
          <a:bodyPr wrap="none" rtlCol="0" anchor="t"/>
          <a:lstStyle/>
          <a:p>
            <a:pPr marL="0" indent="0">
              <a:lnSpc>
                <a:spcPts val="3827"/>
              </a:lnSpc>
              <a:buNone/>
            </a:pPr>
            <a:r>
              <a:rPr lang="en-US" sz="3062" kern="0" spc="-92" dirty="0">
                <a:solidFill>
                  <a:srgbClr val="1F7135"/>
                </a:solidFill>
                <a:latin typeface="Bitter" pitchFamily="34" charset="0"/>
                <a:ea typeface="Bitter" pitchFamily="34" charset="-122"/>
                <a:cs typeface="Bitter" pitchFamily="34" charset="-120"/>
              </a:rPr>
              <a:t>Visualization by Number of Boardings</a:t>
            </a:r>
            <a:endParaRPr lang="en-US" sz="3062" dirty="0"/>
          </a:p>
        </p:txBody>
      </p:sp>
      <p:pic>
        <p:nvPicPr>
          <p:cNvPr id="5" name="Image 0" descr="preencoded.png"/>
          <p:cNvPicPr>
            <a:picLocks noChangeAspect="1"/>
          </p:cNvPicPr>
          <p:nvPr/>
        </p:nvPicPr>
        <p:blipFill>
          <a:blip r:embed="rId3"/>
          <a:stretch>
            <a:fillRect/>
          </a:stretch>
        </p:blipFill>
        <p:spPr>
          <a:xfrm>
            <a:off x="3621167" y="1321832"/>
            <a:ext cx="2572226" cy="1864638"/>
          </a:xfrm>
          <a:prstGeom prst="rect">
            <a:avLst/>
          </a:prstGeom>
        </p:spPr>
      </p:pic>
      <p:sp>
        <p:nvSpPr>
          <p:cNvPr id="6" name="Text 3"/>
          <p:cNvSpPr/>
          <p:nvPr/>
        </p:nvSpPr>
        <p:spPr>
          <a:xfrm>
            <a:off x="3621167" y="3361373"/>
            <a:ext cx="2572226" cy="248722"/>
          </a:xfrm>
          <a:prstGeom prst="rect">
            <a:avLst/>
          </a:prstGeom>
          <a:noFill/>
          <a:ln/>
        </p:spPr>
        <p:txBody>
          <a:bodyPr wrap="none" rtlCol="0" anchor="t"/>
          <a:lstStyle/>
          <a:p>
            <a:pPr marL="0" indent="0">
              <a:lnSpc>
                <a:spcPts val="1960"/>
              </a:lnSpc>
              <a:buNone/>
            </a:pPr>
            <a:endParaRPr lang="en-US" sz="1225" dirty="0"/>
          </a:p>
        </p:txBody>
      </p:sp>
      <p:sp>
        <p:nvSpPr>
          <p:cNvPr id="7" name="Text 4"/>
          <p:cNvSpPr/>
          <p:nvPr/>
        </p:nvSpPr>
        <p:spPr>
          <a:xfrm>
            <a:off x="6580346" y="1302425"/>
            <a:ext cx="1555313" cy="243007"/>
          </a:xfrm>
          <a:prstGeom prst="rect">
            <a:avLst/>
          </a:prstGeom>
          <a:noFill/>
          <a:ln/>
        </p:spPr>
        <p:txBody>
          <a:bodyPr wrap="none" rtlCol="0" anchor="t"/>
          <a:lstStyle/>
          <a:p>
            <a:pPr marL="0" indent="0">
              <a:lnSpc>
                <a:spcPts val="1914"/>
              </a:lnSpc>
              <a:buNone/>
            </a:pPr>
            <a:r>
              <a:rPr lang="en-US" sz="1531" b="1" kern="0" spc="-46" dirty="0">
                <a:solidFill>
                  <a:srgbClr val="2C3F42"/>
                </a:solidFill>
                <a:latin typeface="Bitter" pitchFamily="34" charset="0"/>
                <a:ea typeface="Bitter" pitchFamily="34" charset="-122"/>
                <a:cs typeface="Bitter" pitchFamily="34" charset="-120"/>
              </a:rPr>
              <a:t>Details:</a:t>
            </a:r>
            <a:endParaRPr lang="en-US" sz="1531" dirty="0"/>
          </a:p>
        </p:txBody>
      </p:sp>
      <p:sp>
        <p:nvSpPr>
          <p:cNvPr id="8" name="Text 5"/>
          <p:cNvSpPr/>
          <p:nvPr/>
        </p:nvSpPr>
        <p:spPr>
          <a:xfrm>
            <a:off x="6580346" y="1700927"/>
            <a:ext cx="4436388" cy="994886"/>
          </a:xfrm>
          <a:prstGeom prst="rect">
            <a:avLst/>
          </a:prstGeom>
          <a:noFill/>
          <a:ln/>
        </p:spPr>
        <p:txBody>
          <a:bodyPr wrap="square" rtlCol="0" anchor="t"/>
          <a:lstStyle/>
          <a:p>
            <a:pPr marL="0" indent="0">
              <a:lnSpc>
                <a:spcPts val="1960"/>
              </a:lnSpc>
              <a:buNone/>
            </a:pPr>
            <a:r>
              <a:rPr lang="en-US" sz="1225" i="1" kern="0" spc="-24" dirty="0">
                <a:solidFill>
                  <a:srgbClr val="2B2E3C"/>
                </a:solidFill>
                <a:latin typeface="Open Sans" pitchFamily="34" charset="0"/>
                <a:ea typeface="Open Sans" pitchFamily="34" charset="-122"/>
                <a:cs typeface="Open Sans" pitchFamily="34" charset="-120"/>
              </a:rPr>
              <a:t>This visualization illustrates the number of boardings at various stops along a specific route. Understanding the passenger activity at different stops is crucial for optimizing public transportation services.</a:t>
            </a:r>
            <a:endParaRPr lang="en-US" sz="1225" dirty="0"/>
          </a:p>
        </p:txBody>
      </p:sp>
      <p:sp>
        <p:nvSpPr>
          <p:cNvPr id="9" name="Text 6"/>
          <p:cNvSpPr/>
          <p:nvPr/>
        </p:nvSpPr>
        <p:spPr>
          <a:xfrm>
            <a:off x="6580346" y="2835712"/>
            <a:ext cx="4436388" cy="994886"/>
          </a:xfrm>
          <a:prstGeom prst="rect">
            <a:avLst/>
          </a:prstGeom>
          <a:noFill/>
          <a:ln/>
        </p:spPr>
        <p:txBody>
          <a:bodyPr wrap="square" rtlCol="0" anchor="t"/>
          <a:lstStyle/>
          <a:p>
            <a:pPr marL="0" indent="0">
              <a:lnSpc>
                <a:spcPts val="1960"/>
              </a:lnSpc>
              <a:buNone/>
            </a:pPr>
            <a:r>
              <a:rPr lang="en-US" sz="1225" kern="0" spc="-24" dirty="0">
                <a:solidFill>
                  <a:srgbClr val="2B2E3C"/>
                </a:solidFill>
                <a:latin typeface="Open Sans" pitchFamily="34" charset="0"/>
                <a:ea typeface="Open Sans" pitchFamily="34" charset="-122"/>
                <a:cs typeface="Open Sans" pitchFamily="34" charset="-120"/>
              </a:rPr>
              <a:t>The number of boardings may vary seasonally, with more passengers during certain months or events.Preparing for seasonal fluctuations is vital for providing consistent and reliable service.</a:t>
            </a:r>
            <a:endParaRPr lang="en-US" sz="1225" dirty="0"/>
          </a:p>
        </p:txBody>
      </p:sp>
      <p:sp>
        <p:nvSpPr>
          <p:cNvPr id="10" name="Text 7"/>
          <p:cNvSpPr/>
          <p:nvPr/>
        </p:nvSpPr>
        <p:spPr>
          <a:xfrm>
            <a:off x="6580346" y="3970496"/>
            <a:ext cx="4436388" cy="248722"/>
          </a:xfrm>
          <a:prstGeom prst="rect">
            <a:avLst/>
          </a:prstGeom>
          <a:noFill/>
          <a:ln/>
        </p:spPr>
        <p:txBody>
          <a:bodyPr wrap="none" rtlCol="0" anchor="t"/>
          <a:lstStyle/>
          <a:p>
            <a:pPr marL="0" indent="0">
              <a:lnSpc>
                <a:spcPts val="1960"/>
              </a:lnSpc>
              <a:buNone/>
            </a:pPr>
            <a:endParaRPr lang="en-US" sz="1225" dirty="0"/>
          </a:p>
        </p:txBody>
      </p:sp>
      <p:sp>
        <p:nvSpPr>
          <p:cNvPr id="11" name="Text 8"/>
          <p:cNvSpPr/>
          <p:nvPr/>
        </p:nvSpPr>
        <p:spPr>
          <a:xfrm>
            <a:off x="3621167" y="4689515"/>
            <a:ext cx="1555313" cy="243007"/>
          </a:xfrm>
          <a:prstGeom prst="rect">
            <a:avLst/>
          </a:prstGeom>
          <a:noFill/>
          <a:ln/>
        </p:spPr>
        <p:txBody>
          <a:bodyPr wrap="none" rtlCol="0" anchor="t"/>
          <a:lstStyle/>
          <a:p>
            <a:pPr marL="0" indent="0">
              <a:lnSpc>
                <a:spcPts val="1914"/>
              </a:lnSpc>
              <a:buNone/>
            </a:pPr>
            <a:r>
              <a:rPr lang="en-US" sz="1531" b="1" kern="0" spc="-46" dirty="0">
                <a:solidFill>
                  <a:srgbClr val="2C3F42"/>
                </a:solidFill>
                <a:latin typeface="Bitter" pitchFamily="34" charset="0"/>
                <a:ea typeface="Bitter" pitchFamily="34" charset="-122"/>
                <a:cs typeface="Bitter" pitchFamily="34" charset="-120"/>
              </a:rPr>
              <a:t>Insights</a:t>
            </a:r>
            <a:r>
              <a:rPr lang="en-US" sz="1531" kern="0" spc="-46" dirty="0">
                <a:solidFill>
                  <a:srgbClr val="2C3F42"/>
                </a:solidFill>
                <a:latin typeface="Bitter" pitchFamily="34" charset="0"/>
                <a:ea typeface="Bitter" pitchFamily="34" charset="-122"/>
                <a:cs typeface="Bitter" pitchFamily="34" charset="-120"/>
              </a:rPr>
              <a:t>:</a:t>
            </a:r>
            <a:endParaRPr lang="en-US" sz="1531" dirty="0"/>
          </a:p>
        </p:txBody>
      </p:sp>
      <p:sp>
        <p:nvSpPr>
          <p:cNvPr id="12" name="Text 9"/>
          <p:cNvSpPr/>
          <p:nvPr/>
        </p:nvSpPr>
        <p:spPr>
          <a:xfrm>
            <a:off x="3621167" y="5088017"/>
            <a:ext cx="4591764" cy="994886"/>
          </a:xfrm>
          <a:prstGeom prst="rect">
            <a:avLst/>
          </a:prstGeom>
          <a:noFill/>
          <a:ln/>
        </p:spPr>
        <p:txBody>
          <a:bodyPr wrap="square" rtlCol="0" anchor="t"/>
          <a:lstStyle/>
          <a:p>
            <a:pPr marL="0" indent="0">
              <a:lnSpc>
                <a:spcPts val="1960"/>
              </a:lnSpc>
              <a:buNone/>
            </a:pPr>
            <a:r>
              <a:rPr lang="en-US" sz="1225" i="1" kern="0" spc="-24" dirty="0">
                <a:solidFill>
                  <a:srgbClr val="2B2E3C"/>
                </a:solidFill>
                <a:latin typeface="Open Sans" pitchFamily="34" charset="0"/>
                <a:ea typeface="Open Sans" pitchFamily="34" charset="-122"/>
                <a:cs typeface="Open Sans" pitchFamily="34" charset="-120"/>
              </a:rPr>
              <a:t>The data reveals notable variations in the number of boardings at different stops. Stop A stands out as a major transportation hub with the highest ridership, possibly serving as a crucial transfer point for multiple routes.</a:t>
            </a:r>
            <a:endParaRPr lang="en-US" sz="1225" dirty="0"/>
          </a:p>
        </p:txBody>
      </p:sp>
      <p:sp>
        <p:nvSpPr>
          <p:cNvPr id="13" name="Text 10"/>
          <p:cNvSpPr/>
          <p:nvPr/>
        </p:nvSpPr>
        <p:spPr>
          <a:xfrm>
            <a:off x="3621167" y="6222802"/>
            <a:ext cx="4591764" cy="746165"/>
          </a:xfrm>
          <a:prstGeom prst="rect">
            <a:avLst/>
          </a:prstGeom>
          <a:noFill/>
          <a:ln/>
        </p:spPr>
        <p:txBody>
          <a:bodyPr wrap="square" rtlCol="0" anchor="t"/>
          <a:lstStyle/>
          <a:p>
            <a:pPr marL="0" indent="0">
              <a:lnSpc>
                <a:spcPts val="1960"/>
              </a:lnSpc>
              <a:buNone/>
            </a:pPr>
            <a:r>
              <a:rPr lang="en-US" sz="1225" i="1" kern="0" spc="-24" dirty="0">
                <a:solidFill>
                  <a:srgbClr val="2B2E3C"/>
                </a:solidFill>
                <a:latin typeface="Open Sans" pitchFamily="34" charset="0"/>
                <a:ea typeface="Open Sans" pitchFamily="34" charset="-122"/>
                <a:cs typeface="Open Sans" pitchFamily="34" charset="-120"/>
              </a:rPr>
              <a:t> Meanwhile, Stop B, though slightly less busy than Stop A, still experiences significant passenger activity, indicating its significance as an origin or destination point.</a:t>
            </a:r>
            <a:endParaRPr lang="en-US" sz="1225" dirty="0"/>
          </a:p>
        </p:txBody>
      </p:sp>
      <p:pic>
        <p:nvPicPr>
          <p:cNvPr id="14" name="Image 1" descr="preencoded.png"/>
          <p:cNvPicPr>
            <a:picLocks noChangeAspect="1"/>
          </p:cNvPicPr>
          <p:nvPr/>
        </p:nvPicPr>
        <p:blipFill>
          <a:blip r:embed="rId4"/>
          <a:stretch>
            <a:fillRect/>
          </a:stretch>
        </p:blipFill>
        <p:spPr>
          <a:xfrm>
            <a:off x="8599884" y="4708922"/>
            <a:ext cx="2416850" cy="2282190"/>
          </a:xfrm>
          <a:prstGeom prst="rect">
            <a:avLst/>
          </a:prstGeom>
        </p:spPr>
      </p:pic>
      <p:sp>
        <p:nvSpPr>
          <p:cNvPr id="15" name="Text 11"/>
          <p:cNvSpPr/>
          <p:nvPr/>
        </p:nvSpPr>
        <p:spPr>
          <a:xfrm>
            <a:off x="3621167" y="7399258"/>
            <a:ext cx="3110746" cy="486013"/>
          </a:xfrm>
          <a:prstGeom prst="rect">
            <a:avLst/>
          </a:prstGeom>
          <a:noFill/>
          <a:ln/>
        </p:spPr>
        <p:txBody>
          <a:bodyPr wrap="none" rtlCol="0" anchor="t"/>
          <a:lstStyle/>
          <a:p>
            <a:pPr marL="0" indent="0">
              <a:lnSpc>
                <a:spcPts val="3827"/>
              </a:lnSpc>
              <a:buNone/>
            </a:pPr>
            <a:endParaRPr lang="en-US" sz="3062"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txBody>
          <a:bodyPr/>
          <a:lstStyle/>
          <a:p>
            <a:endParaRPr lang="en-IN"/>
          </a:p>
        </p:txBody>
      </p:sp>
      <p:sp>
        <p:nvSpPr>
          <p:cNvPr id="3" name="Shape 1"/>
          <p:cNvSpPr/>
          <p:nvPr/>
        </p:nvSpPr>
        <p:spPr>
          <a:xfrm>
            <a:off x="0" y="0"/>
            <a:ext cx="14630400" cy="8229600"/>
          </a:xfrm>
          <a:prstGeom prst="rect">
            <a:avLst/>
          </a:prstGeom>
          <a:solidFill>
            <a:srgbClr val="FFF8F0"/>
          </a:solidFill>
          <a:ln w="10358">
            <a:solidFill>
              <a:srgbClr val="E5E0DF"/>
            </a:solidFill>
            <a:prstDash val="solid"/>
          </a:ln>
        </p:spPr>
        <p:txBody>
          <a:bodyPr/>
          <a:lstStyle/>
          <a:p>
            <a:endParaRPr lang="en-IN"/>
          </a:p>
        </p:txBody>
      </p:sp>
      <p:sp>
        <p:nvSpPr>
          <p:cNvPr id="4" name="Text 2"/>
          <p:cNvSpPr/>
          <p:nvPr/>
        </p:nvSpPr>
        <p:spPr>
          <a:xfrm>
            <a:off x="3360063" y="459581"/>
            <a:ext cx="4922758" cy="520422"/>
          </a:xfrm>
          <a:prstGeom prst="rect">
            <a:avLst/>
          </a:prstGeom>
          <a:noFill/>
          <a:ln/>
        </p:spPr>
        <p:txBody>
          <a:bodyPr wrap="none" rtlCol="0" anchor="t"/>
          <a:lstStyle/>
          <a:p>
            <a:pPr marL="0" indent="0">
              <a:lnSpc>
                <a:spcPts val="4098"/>
              </a:lnSpc>
              <a:buNone/>
            </a:pPr>
            <a:r>
              <a:rPr lang="en-US" sz="3278" kern="0" spc="-98" dirty="0">
                <a:solidFill>
                  <a:srgbClr val="1F7135"/>
                </a:solidFill>
                <a:latin typeface="Bitter" pitchFamily="34" charset="0"/>
                <a:ea typeface="Bitter" pitchFamily="34" charset="-122"/>
                <a:cs typeface="Bitter" pitchFamily="34" charset="-120"/>
              </a:rPr>
              <a:t>Visualization by StopName</a:t>
            </a:r>
            <a:endParaRPr lang="en-US" sz="3278" dirty="0"/>
          </a:p>
        </p:txBody>
      </p:sp>
      <p:pic>
        <p:nvPicPr>
          <p:cNvPr id="5" name="Image 0" descr="preencoded.png"/>
          <p:cNvPicPr>
            <a:picLocks noChangeAspect="1"/>
          </p:cNvPicPr>
          <p:nvPr/>
        </p:nvPicPr>
        <p:blipFill>
          <a:blip r:embed="rId3"/>
          <a:stretch>
            <a:fillRect/>
          </a:stretch>
        </p:blipFill>
        <p:spPr>
          <a:xfrm>
            <a:off x="3360063" y="1417082"/>
            <a:ext cx="3752017" cy="2350889"/>
          </a:xfrm>
          <a:prstGeom prst="rect">
            <a:avLst/>
          </a:prstGeom>
        </p:spPr>
      </p:pic>
      <p:sp>
        <p:nvSpPr>
          <p:cNvPr id="6" name="Text 3"/>
          <p:cNvSpPr/>
          <p:nvPr/>
        </p:nvSpPr>
        <p:spPr>
          <a:xfrm>
            <a:off x="3360063" y="3955256"/>
            <a:ext cx="1665327" cy="260152"/>
          </a:xfrm>
          <a:prstGeom prst="rect">
            <a:avLst/>
          </a:prstGeom>
          <a:noFill/>
          <a:ln/>
        </p:spPr>
        <p:txBody>
          <a:bodyPr wrap="none" rtlCol="0" anchor="t"/>
          <a:lstStyle/>
          <a:p>
            <a:pPr marL="0" indent="0">
              <a:lnSpc>
                <a:spcPts val="2049"/>
              </a:lnSpc>
              <a:buNone/>
            </a:pPr>
            <a:r>
              <a:rPr lang="en-US" sz="1639" b="1" kern="0" spc="-49" dirty="0">
                <a:solidFill>
                  <a:srgbClr val="2C3F42"/>
                </a:solidFill>
                <a:latin typeface="Bitter" pitchFamily="34" charset="0"/>
                <a:ea typeface="Bitter" pitchFamily="34" charset="-122"/>
                <a:cs typeface="Bitter" pitchFamily="34" charset="-120"/>
              </a:rPr>
              <a:t>Deatils:</a:t>
            </a:r>
            <a:endParaRPr lang="en-US" sz="1639" dirty="0"/>
          </a:p>
        </p:txBody>
      </p:sp>
      <p:sp>
        <p:nvSpPr>
          <p:cNvPr id="7" name="Text 4"/>
          <p:cNvSpPr/>
          <p:nvPr/>
        </p:nvSpPr>
        <p:spPr>
          <a:xfrm>
            <a:off x="3360063" y="4381857"/>
            <a:ext cx="3752017" cy="1332309"/>
          </a:xfrm>
          <a:prstGeom prst="rect">
            <a:avLst/>
          </a:prstGeom>
          <a:noFill/>
          <a:ln/>
        </p:spPr>
        <p:txBody>
          <a:bodyPr wrap="square" rtlCol="0" anchor="t"/>
          <a:lstStyle/>
          <a:p>
            <a:pPr marL="0" indent="0">
              <a:lnSpc>
                <a:spcPts val="2098"/>
              </a:lnSpc>
              <a:buNone/>
            </a:pPr>
            <a:r>
              <a:rPr lang="en-US" sz="1311" i="1" kern="0" spc="-26" dirty="0">
                <a:solidFill>
                  <a:srgbClr val="2B2E3C"/>
                </a:solidFill>
                <a:latin typeface="Open Sans" pitchFamily="34" charset="0"/>
                <a:ea typeface="Open Sans" pitchFamily="34" charset="-122"/>
                <a:cs typeface="Open Sans" pitchFamily="34" charset="-120"/>
              </a:rPr>
              <a:t>To better understand the public transportation system's efficiency and ridership across different stops, we've examined two key datasets. The first dataset, which focuses on ridership, highlights the number of boardings at each stop. </a:t>
            </a:r>
            <a:endParaRPr lang="en-US" sz="1311" dirty="0"/>
          </a:p>
        </p:txBody>
      </p:sp>
      <p:sp>
        <p:nvSpPr>
          <p:cNvPr id="8" name="Text 5"/>
          <p:cNvSpPr/>
          <p:nvPr/>
        </p:nvSpPr>
        <p:spPr>
          <a:xfrm>
            <a:off x="3360063" y="5863947"/>
            <a:ext cx="3752017" cy="1339929"/>
          </a:xfrm>
          <a:prstGeom prst="rect">
            <a:avLst/>
          </a:prstGeom>
          <a:noFill/>
          <a:ln/>
        </p:spPr>
        <p:txBody>
          <a:bodyPr wrap="square" rtlCol="0" anchor="t"/>
          <a:lstStyle/>
          <a:p>
            <a:pPr marL="0" indent="0">
              <a:lnSpc>
                <a:spcPts val="2098"/>
              </a:lnSpc>
              <a:buNone/>
            </a:pPr>
            <a:r>
              <a:rPr lang="en-US" sz="1311" i="1" kern="0" spc="-26" dirty="0">
                <a:solidFill>
                  <a:srgbClr val="2B2E3C"/>
                </a:solidFill>
                <a:latin typeface="Open Sans" pitchFamily="34" charset="0"/>
                <a:ea typeface="Open Sans" pitchFamily="34" charset="-122"/>
                <a:cs typeface="Open Sans" pitchFamily="34" charset="-120"/>
              </a:rPr>
              <a:t>The second dataset centers on efficiency metrics, including stop-specific data. Visualizing the relationship between </a:t>
            </a:r>
            <a:r>
              <a:rPr lang="en-US" sz="1311" kern="0" spc="-26" dirty="0">
                <a:solidFill>
                  <a:srgbClr val="2B2E3C"/>
                </a:solidFill>
                <a:highlight>
                  <a:srgbClr val="FDF0E7"/>
                </a:highlight>
                <a:latin typeface="Consolas" pitchFamily="34" charset="0"/>
                <a:ea typeface="Consolas" pitchFamily="34" charset="-122"/>
                <a:cs typeface="Consolas" pitchFamily="34" charset="-120"/>
              </a:rPr>
              <a:t>stopid</a:t>
            </a:r>
            <a:r>
              <a:rPr lang="en-US" sz="1311" i="1" kern="0" spc="-26" dirty="0">
                <a:solidFill>
                  <a:srgbClr val="2B2E3C"/>
                </a:solidFill>
                <a:latin typeface="Open Sans" pitchFamily="34" charset="0"/>
                <a:ea typeface="Open Sans" pitchFamily="34" charset="-122"/>
                <a:cs typeface="Open Sans" pitchFamily="34" charset="-120"/>
              </a:rPr>
              <a:t> and </a:t>
            </a:r>
            <a:r>
              <a:rPr lang="en-US" sz="1311" kern="0" spc="-26" dirty="0">
                <a:solidFill>
                  <a:srgbClr val="2B2E3C"/>
                </a:solidFill>
                <a:highlight>
                  <a:srgbClr val="FDF0E7"/>
                </a:highlight>
                <a:latin typeface="Consolas" pitchFamily="34" charset="0"/>
                <a:ea typeface="Consolas" pitchFamily="34" charset="-122"/>
                <a:cs typeface="Consolas" pitchFamily="34" charset="-120"/>
              </a:rPr>
              <a:t>stop name</a:t>
            </a:r>
            <a:r>
              <a:rPr lang="en-US" sz="1311" i="1" kern="0" spc="-26" dirty="0">
                <a:solidFill>
                  <a:srgbClr val="2B2E3C"/>
                </a:solidFill>
                <a:latin typeface="Open Sans" pitchFamily="34" charset="0"/>
                <a:ea typeface="Open Sans" pitchFamily="34" charset="-122"/>
                <a:cs typeface="Open Sans" pitchFamily="34" charset="-120"/>
              </a:rPr>
              <a:t> in these datasets can reveal compelling trends and patterns.</a:t>
            </a:r>
            <a:endParaRPr lang="en-US" sz="1311" dirty="0"/>
          </a:p>
        </p:txBody>
      </p:sp>
      <p:sp>
        <p:nvSpPr>
          <p:cNvPr id="9" name="Text 6"/>
          <p:cNvSpPr/>
          <p:nvPr/>
        </p:nvSpPr>
        <p:spPr>
          <a:xfrm>
            <a:off x="3360063" y="7353657"/>
            <a:ext cx="3752017" cy="266462"/>
          </a:xfrm>
          <a:prstGeom prst="rect">
            <a:avLst/>
          </a:prstGeom>
          <a:noFill/>
          <a:ln/>
        </p:spPr>
        <p:txBody>
          <a:bodyPr wrap="none" rtlCol="0" anchor="t"/>
          <a:lstStyle/>
          <a:p>
            <a:pPr marL="0" indent="0">
              <a:lnSpc>
                <a:spcPts val="2098"/>
              </a:lnSpc>
              <a:buNone/>
            </a:pPr>
            <a:r>
              <a:rPr lang="en-US" sz="1311" i="1" kern="0" spc="-26" dirty="0">
                <a:solidFill>
                  <a:srgbClr val="2B2E3C"/>
                </a:solidFill>
                <a:latin typeface="Open Sans" pitchFamily="34" charset="0"/>
                <a:ea typeface="Open Sans" pitchFamily="34" charset="-122"/>
                <a:cs typeface="Open Sans" pitchFamily="34" charset="-120"/>
              </a:rPr>
              <a:t> </a:t>
            </a:r>
            <a:endParaRPr lang="en-US" sz="1311" dirty="0"/>
          </a:p>
        </p:txBody>
      </p:sp>
      <p:pic>
        <p:nvPicPr>
          <p:cNvPr id="10" name="Image 1" descr="preencoded.png"/>
          <p:cNvPicPr>
            <a:picLocks noChangeAspect="1"/>
          </p:cNvPicPr>
          <p:nvPr/>
        </p:nvPicPr>
        <p:blipFill>
          <a:blip r:embed="rId4"/>
          <a:stretch>
            <a:fillRect/>
          </a:stretch>
        </p:blipFill>
        <p:spPr>
          <a:xfrm>
            <a:off x="7815263" y="1417082"/>
            <a:ext cx="3173373" cy="2333387"/>
          </a:xfrm>
          <a:prstGeom prst="rect">
            <a:avLst/>
          </a:prstGeom>
        </p:spPr>
      </p:pic>
      <p:sp>
        <p:nvSpPr>
          <p:cNvPr id="11" name="Text 7"/>
          <p:cNvSpPr/>
          <p:nvPr/>
        </p:nvSpPr>
        <p:spPr>
          <a:xfrm>
            <a:off x="7525941" y="3937754"/>
            <a:ext cx="1665327" cy="260152"/>
          </a:xfrm>
          <a:prstGeom prst="rect">
            <a:avLst/>
          </a:prstGeom>
          <a:noFill/>
          <a:ln/>
        </p:spPr>
        <p:txBody>
          <a:bodyPr wrap="none" rtlCol="0" anchor="t"/>
          <a:lstStyle/>
          <a:p>
            <a:pPr marL="0" indent="0">
              <a:lnSpc>
                <a:spcPts val="2049"/>
              </a:lnSpc>
              <a:buNone/>
            </a:pPr>
            <a:r>
              <a:rPr lang="en-US" sz="1639" b="1" kern="0" spc="-49" dirty="0">
                <a:solidFill>
                  <a:srgbClr val="2C3F42"/>
                </a:solidFill>
                <a:latin typeface="Bitter" pitchFamily="34" charset="0"/>
                <a:ea typeface="Bitter" pitchFamily="34" charset="-122"/>
                <a:cs typeface="Bitter" pitchFamily="34" charset="-120"/>
              </a:rPr>
              <a:t>Insights:</a:t>
            </a:r>
            <a:endParaRPr lang="en-US" sz="1639" dirty="0"/>
          </a:p>
        </p:txBody>
      </p:sp>
      <p:sp>
        <p:nvSpPr>
          <p:cNvPr id="12" name="Text 8"/>
          <p:cNvSpPr/>
          <p:nvPr/>
        </p:nvSpPr>
        <p:spPr>
          <a:xfrm>
            <a:off x="7525941" y="4364355"/>
            <a:ext cx="3752017" cy="814626"/>
          </a:xfrm>
          <a:prstGeom prst="rect">
            <a:avLst/>
          </a:prstGeom>
          <a:noFill/>
          <a:ln/>
        </p:spPr>
        <p:txBody>
          <a:bodyPr wrap="square" rtlCol="0" anchor="t"/>
          <a:lstStyle/>
          <a:p>
            <a:pPr marL="0" indent="0">
              <a:lnSpc>
                <a:spcPts val="2098"/>
              </a:lnSpc>
              <a:buNone/>
            </a:pPr>
            <a:r>
              <a:rPr lang="en-US" sz="1311" i="1" kern="0" spc="-26" dirty="0">
                <a:solidFill>
                  <a:srgbClr val="2B2E3C"/>
                </a:solidFill>
                <a:latin typeface="Open Sans" pitchFamily="34" charset="0"/>
                <a:ea typeface="Open Sans" pitchFamily="34" charset="-122"/>
                <a:cs typeface="Open Sans" pitchFamily="34" charset="-120"/>
              </a:rPr>
              <a:t>In the ridership dataset, </a:t>
            </a:r>
            <a:r>
              <a:rPr lang="en-US" sz="1311" kern="0" spc="-26" dirty="0">
                <a:solidFill>
                  <a:srgbClr val="2B2E3C"/>
                </a:solidFill>
                <a:highlight>
                  <a:srgbClr val="FDF0E7"/>
                </a:highlight>
                <a:latin typeface="Consolas" pitchFamily="34" charset="0"/>
                <a:ea typeface="Consolas" pitchFamily="34" charset="-122"/>
                <a:cs typeface="Consolas" pitchFamily="34" charset="-120"/>
              </a:rPr>
              <a:t>stopid</a:t>
            </a:r>
            <a:r>
              <a:rPr lang="en-US" sz="1311" i="1" kern="0" spc="-26" dirty="0">
                <a:solidFill>
                  <a:srgbClr val="2B2E3C"/>
                </a:solidFill>
                <a:latin typeface="Open Sans" pitchFamily="34" charset="0"/>
                <a:ea typeface="Open Sans" pitchFamily="34" charset="-122"/>
                <a:cs typeface="Open Sans" pitchFamily="34" charset="-120"/>
              </a:rPr>
              <a:t> serves as a unique identifier for each stop, while </a:t>
            </a:r>
            <a:r>
              <a:rPr lang="en-US" sz="1311" kern="0" spc="-26" dirty="0">
                <a:solidFill>
                  <a:srgbClr val="2B2E3C"/>
                </a:solidFill>
                <a:highlight>
                  <a:srgbClr val="FDF0E7"/>
                </a:highlight>
                <a:latin typeface="Consolas" pitchFamily="34" charset="0"/>
                <a:ea typeface="Consolas" pitchFamily="34" charset="-122"/>
                <a:cs typeface="Consolas" pitchFamily="34" charset="-120"/>
              </a:rPr>
              <a:t>stop name</a:t>
            </a:r>
            <a:r>
              <a:rPr lang="en-US" sz="1311" i="1" kern="0" spc="-26" dirty="0">
                <a:solidFill>
                  <a:srgbClr val="2B2E3C"/>
                </a:solidFill>
                <a:latin typeface="Open Sans" pitchFamily="34" charset="0"/>
                <a:ea typeface="Open Sans" pitchFamily="34" charset="-122"/>
                <a:cs typeface="Open Sans" pitchFamily="34" charset="-120"/>
              </a:rPr>
              <a:t> provides the corresponding stop's name. </a:t>
            </a:r>
            <a:endParaRPr lang="en-US" sz="1311" dirty="0"/>
          </a:p>
        </p:txBody>
      </p:sp>
      <p:sp>
        <p:nvSpPr>
          <p:cNvPr id="13" name="Text 9"/>
          <p:cNvSpPr/>
          <p:nvPr/>
        </p:nvSpPr>
        <p:spPr>
          <a:xfrm>
            <a:off x="7525941" y="5328761"/>
            <a:ext cx="3752017" cy="1880473"/>
          </a:xfrm>
          <a:prstGeom prst="rect">
            <a:avLst/>
          </a:prstGeom>
          <a:noFill/>
          <a:ln/>
        </p:spPr>
        <p:txBody>
          <a:bodyPr wrap="square" rtlCol="0" anchor="t"/>
          <a:lstStyle/>
          <a:p>
            <a:pPr marL="0" indent="0">
              <a:lnSpc>
                <a:spcPts val="2098"/>
              </a:lnSpc>
              <a:buNone/>
            </a:pPr>
            <a:r>
              <a:rPr lang="en-US" sz="1311" i="1" kern="0" spc="-26" dirty="0">
                <a:solidFill>
                  <a:srgbClr val="2B2E3C"/>
                </a:solidFill>
                <a:latin typeface="Open Sans" pitchFamily="34" charset="0"/>
                <a:ea typeface="Open Sans" pitchFamily="34" charset="-122"/>
                <a:cs typeface="Open Sans" pitchFamily="34" charset="-120"/>
              </a:rPr>
              <a:t>The correlation between these two columns can help identify which stops are most popular in terms of daily boardings and subsequently draw attention to key areas of transportation demand.</a:t>
            </a:r>
            <a:r>
              <a:rPr lang="en-US" sz="1311" kern="0" spc="-26" dirty="0">
                <a:solidFill>
                  <a:srgbClr val="2B2E3C"/>
                </a:solidFill>
                <a:latin typeface="Open Sans" pitchFamily="34" charset="0"/>
                <a:ea typeface="Open Sans" pitchFamily="34" charset="-122"/>
                <a:cs typeface="Open Sans" pitchFamily="34" charset="-120"/>
              </a:rPr>
              <a:t>The efficiency dataset, on the other hand, uses a similar structure with </a:t>
            </a:r>
            <a:r>
              <a:rPr lang="en-US" sz="1311" kern="0" spc="-26" dirty="0">
                <a:solidFill>
                  <a:srgbClr val="2B2E3C"/>
                </a:solidFill>
                <a:highlight>
                  <a:srgbClr val="FDF0E7"/>
                </a:highlight>
                <a:latin typeface="Consolas" pitchFamily="34" charset="0"/>
                <a:ea typeface="Consolas" pitchFamily="34" charset="-122"/>
                <a:cs typeface="Consolas" pitchFamily="34" charset="-120"/>
              </a:rPr>
              <a:t>stopid</a:t>
            </a:r>
            <a:r>
              <a:rPr lang="en-US" sz="1311" kern="0" spc="-26" dirty="0">
                <a:solidFill>
                  <a:srgbClr val="2B2E3C"/>
                </a:solidFill>
                <a:latin typeface="Open Sans" pitchFamily="34" charset="0"/>
                <a:ea typeface="Open Sans" pitchFamily="34" charset="-122"/>
                <a:cs typeface="Open Sans" pitchFamily="34" charset="-120"/>
              </a:rPr>
              <a:t> and </a:t>
            </a:r>
            <a:r>
              <a:rPr lang="en-US" sz="1311" kern="0" spc="-26" dirty="0">
                <a:solidFill>
                  <a:srgbClr val="2B2E3C"/>
                </a:solidFill>
                <a:highlight>
                  <a:srgbClr val="FDF0E7"/>
                </a:highlight>
                <a:latin typeface="Consolas" pitchFamily="34" charset="0"/>
                <a:ea typeface="Consolas" pitchFamily="34" charset="-122"/>
                <a:cs typeface="Consolas" pitchFamily="34" charset="-120"/>
              </a:rPr>
              <a:t>stop name</a:t>
            </a:r>
            <a:r>
              <a:rPr lang="en-US" sz="1311" kern="0" spc="-26" dirty="0">
                <a:solidFill>
                  <a:srgbClr val="2B2E3C"/>
                </a:solidFill>
                <a:latin typeface="Open Sans" pitchFamily="34" charset="0"/>
                <a:ea typeface="Open Sans" pitchFamily="34" charset="-122"/>
                <a:cs typeface="Open Sans" pitchFamily="34" charset="-120"/>
              </a:rPr>
              <a:t>.</a:t>
            </a:r>
            <a:endParaRPr lang="en-US" sz="1311"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txBody>
          <a:bodyPr/>
          <a:lstStyle/>
          <a:p>
            <a:endParaRPr lang="en-IN"/>
          </a:p>
        </p:txBody>
      </p:sp>
      <p:sp>
        <p:nvSpPr>
          <p:cNvPr id="3" name="Shape 1"/>
          <p:cNvSpPr/>
          <p:nvPr/>
        </p:nvSpPr>
        <p:spPr>
          <a:xfrm>
            <a:off x="0" y="0"/>
            <a:ext cx="14630400" cy="9028033"/>
          </a:xfrm>
          <a:prstGeom prst="rect">
            <a:avLst/>
          </a:prstGeom>
          <a:solidFill>
            <a:srgbClr val="FFF8F0"/>
          </a:solidFill>
          <a:ln w="9644">
            <a:solidFill>
              <a:srgbClr val="E5E0DF"/>
            </a:solidFill>
            <a:prstDash val="solid"/>
          </a:ln>
        </p:spPr>
        <p:txBody>
          <a:bodyPr/>
          <a:lstStyle/>
          <a:p>
            <a:endParaRPr lang="en-IN"/>
          </a:p>
        </p:txBody>
      </p:sp>
      <p:sp>
        <p:nvSpPr>
          <p:cNvPr id="4" name="Text 2"/>
          <p:cNvSpPr/>
          <p:nvPr/>
        </p:nvSpPr>
        <p:spPr>
          <a:xfrm>
            <a:off x="3621167" y="427673"/>
            <a:ext cx="4801672" cy="486013"/>
          </a:xfrm>
          <a:prstGeom prst="rect">
            <a:avLst/>
          </a:prstGeom>
          <a:noFill/>
          <a:ln/>
        </p:spPr>
        <p:txBody>
          <a:bodyPr wrap="none" rtlCol="0" anchor="t"/>
          <a:lstStyle/>
          <a:p>
            <a:pPr marL="0" indent="0">
              <a:lnSpc>
                <a:spcPts val="3827"/>
              </a:lnSpc>
              <a:buNone/>
            </a:pPr>
            <a:r>
              <a:rPr lang="en-US" sz="3062" kern="0" spc="-92" dirty="0">
                <a:solidFill>
                  <a:srgbClr val="1F7135"/>
                </a:solidFill>
                <a:latin typeface="Bitter" pitchFamily="34" charset="0"/>
                <a:ea typeface="Bitter" pitchFamily="34" charset="-122"/>
                <a:cs typeface="Bitter" pitchFamily="34" charset="-120"/>
              </a:rPr>
              <a:t>Visualization by InputString</a:t>
            </a:r>
            <a:endParaRPr lang="en-US" sz="3062" dirty="0"/>
          </a:p>
        </p:txBody>
      </p:sp>
      <p:sp>
        <p:nvSpPr>
          <p:cNvPr id="5" name="Text 3"/>
          <p:cNvSpPr/>
          <p:nvPr/>
        </p:nvSpPr>
        <p:spPr>
          <a:xfrm>
            <a:off x="3621167" y="1286828"/>
            <a:ext cx="2210276" cy="497443"/>
          </a:xfrm>
          <a:prstGeom prst="rect">
            <a:avLst/>
          </a:prstGeom>
          <a:noFill/>
          <a:ln/>
        </p:spPr>
        <p:txBody>
          <a:bodyPr wrap="square" rtlCol="0" anchor="t"/>
          <a:lstStyle/>
          <a:p>
            <a:pPr marL="0" indent="0">
              <a:lnSpc>
                <a:spcPts val="1960"/>
              </a:lnSpc>
              <a:buNone/>
            </a:pPr>
            <a:r>
              <a:rPr lang="en-US" sz="1225" b="1" kern="0" spc="-24" dirty="0">
                <a:solidFill>
                  <a:srgbClr val="2B2E3C"/>
                </a:solidFill>
                <a:latin typeface="Open Sans" pitchFamily="34" charset="0"/>
                <a:ea typeface="Open Sans" pitchFamily="34" charset="-122"/>
                <a:cs typeface="Open Sans" pitchFamily="34" charset="-120"/>
              </a:rPr>
              <a:t>Input String vs. Stop Name in Ridership Dataset:</a:t>
            </a:r>
            <a:endParaRPr lang="en-US" sz="1225" dirty="0"/>
          </a:p>
        </p:txBody>
      </p:sp>
      <p:sp>
        <p:nvSpPr>
          <p:cNvPr id="6" name="Text 4"/>
          <p:cNvSpPr/>
          <p:nvPr/>
        </p:nvSpPr>
        <p:spPr>
          <a:xfrm>
            <a:off x="3869888" y="1959173"/>
            <a:ext cx="1961555" cy="1126808"/>
          </a:xfrm>
          <a:prstGeom prst="rect">
            <a:avLst/>
          </a:prstGeom>
          <a:noFill/>
          <a:ln/>
        </p:spPr>
        <p:txBody>
          <a:bodyPr wrap="square" rtlCol="0" anchor="t"/>
          <a:lstStyle/>
          <a:p>
            <a:pPr marL="342900" indent="-342900" algn="l">
              <a:lnSpc>
                <a:spcPts val="2204"/>
              </a:lnSpc>
              <a:buSzPct val="100000"/>
              <a:buChar char="•"/>
            </a:pPr>
            <a:r>
              <a:rPr lang="en-US" sz="1225" b="1" kern="0" spc="-24" dirty="0">
                <a:solidFill>
                  <a:srgbClr val="2B2E3C"/>
                </a:solidFill>
                <a:latin typeface="Open Sans" pitchFamily="34" charset="0"/>
                <a:ea typeface="Open Sans" pitchFamily="34" charset="-122"/>
                <a:cs typeface="Open Sans" pitchFamily="34" charset="-120"/>
              </a:rPr>
              <a:t>User-Friendly Search:</a:t>
            </a:r>
            <a:r>
              <a:rPr lang="en-US" sz="1225" kern="0" spc="-24" dirty="0">
                <a:solidFill>
                  <a:srgbClr val="2B2E3C"/>
                </a:solidFill>
                <a:latin typeface="Open Sans" pitchFamily="34" charset="0"/>
                <a:ea typeface="Open Sans" pitchFamily="34" charset="-122"/>
                <a:cs typeface="Open Sans" pitchFamily="34" charset="-120"/>
              </a:rPr>
              <a:t> </a:t>
            </a:r>
            <a:r>
              <a:rPr lang="en-US" sz="1225" i="1" kern="0" spc="-24" dirty="0">
                <a:solidFill>
                  <a:srgbClr val="2B2E3C"/>
                </a:solidFill>
                <a:latin typeface="Open Sans" pitchFamily="34" charset="0"/>
                <a:ea typeface="Open Sans" pitchFamily="34" charset="-122"/>
                <a:cs typeface="Open Sans" pitchFamily="34" charset="-120"/>
              </a:rPr>
              <a:t>The presence of an </a:t>
            </a:r>
            <a:r>
              <a:rPr lang="en-US" sz="1225" kern="0" spc="-24" dirty="0">
                <a:solidFill>
                  <a:srgbClr val="2B2E3C"/>
                </a:solidFill>
                <a:highlight>
                  <a:srgbClr val="FDF0E7"/>
                </a:highlight>
                <a:latin typeface="Consolas" pitchFamily="34" charset="0"/>
                <a:ea typeface="Consolas" pitchFamily="34" charset="-122"/>
                <a:cs typeface="Consolas" pitchFamily="34" charset="-120"/>
              </a:rPr>
              <a:t>input string</a:t>
            </a:r>
            <a:r>
              <a:rPr lang="en-US" sz="1225" i="1" kern="0" spc="-24" dirty="0">
                <a:solidFill>
                  <a:srgbClr val="2B2E3C"/>
                </a:solidFill>
                <a:latin typeface="Open Sans" pitchFamily="34" charset="0"/>
                <a:ea typeface="Open Sans" pitchFamily="34" charset="-122"/>
                <a:cs typeface="Open Sans" pitchFamily="34" charset="-120"/>
              </a:rPr>
              <a:t> in the ridership dataset indicates user friendliness. </a:t>
            </a:r>
            <a:endParaRPr lang="en-US" sz="1225" dirty="0"/>
          </a:p>
        </p:txBody>
      </p:sp>
      <p:sp>
        <p:nvSpPr>
          <p:cNvPr id="7" name="Text 5"/>
          <p:cNvSpPr/>
          <p:nvPr/>
        </p:nvSpPr>
        <p:spPr>
          <a:xfrm>
            <a:off x="6218396" y="1286828"/>
            <a:ext cx="2209443" cy="248722"/>
          </a:xfrm>
          <a:prstGeom prst="rect">
            <a:avLst/>
          </a:prstGeom>
          <a:noFill/>
          <a:ln/>
        </p:spPr>
        <p:txBody>
          <a:bodyPr wrap="none" rtlCol="0" anchor="t"/>
          <a:lstStyle/>
          <a:p>
            <a:pPr marL="0" indent="0">
              <a:lnSpc>
                <a:spcPts val="1960"/>
              </a:lnSpc>
              <a:buNone/>
            </a:pPr>
            <a:endParaRPr lang="en-US" sz="1225" dirty="0"/>
          </a:p>
        </p:txBody>
      </p:sp>
      <p:pic>
        <p:nvPicPr>
          <p:cNvPr id="8" name="Image 0" descr="preencoded.png"/>
          <p:cNvPicPr>
            <a:picLocks noChangeAspect="1"/>
          </p:cNvPicPr>
          <p:nvPr/>
        </p:nvPicPr>
        <p:blipFill>
          <a:blip r:embed="rId3"/>
          <a:stretch>
            <a:fillRect/>
          </a:stretch>
        </p:blipFill>
        <p:spPr>
          <a:xfrm>
            <a:off x="6218396" y="1710452"/>
            <a:ext cx="2209443" cy="1294090"/>
          </a:xfrm>
          <a:prstGeom prst="rect">
            <a:avLst/>
          </a:prstGeom>
        </p:spPr>
      </p:pic>
      <p:sp>
        <p:nvSpPr>
          <p:cNvPr id="9" name="Text 6"/>
          <p:cNvSpPr/>
          <p:nvPr/>
        </p:nvSpPr>
        <p:spPr>
          <a:xfrm>
            <a:off x="8814792" y="1286828"/>
            <a:ext cx="2209443" cy="2253734"/>
          </a:xfrm>
          <a:prstGeom prst="rect">
            <a:avLst/>
          </a:prstGeom>
          <a:noFill/>
          <a:ln/>
        </p:spPr>
        <p:txBody>
          <a:bodyPr wrap="square" rtlCol="0" anchor="t"/>
          <a:lstStyle/>
          <a:p>
            <a:pPr marL="0" indent="0">
              <a:lnSpc>
                <a:spcPts val="1960"/>
              </a:lnSpc>
              <a:buNone/>
            </a:pPr>
            <a:r>
              <a:rPr lang="en-US" sz="1225" i="1" kern="0" spc="-24" dirty="0">
                <a:solidFill>
                  <a:srgbClr val="2B2E3C"/>
                </a:solidFill>
                <a:latin typeface="Open Sans" pitchFamily="34" charset="0"/>
                <a:ea typeface="Open Sans" pitchFamily="34" charset="-122"/>
                <a:cs typeface="Open Sans" pitchFamily="34" charset="-120"/>
              </a:rPr>
              <a:t>The connection between </a:t>
            </a:r>
            <a:r>
              <a:rPr lang="en-US" sz="1225" kern="0" spc="-24" dirty="0">
                <a:solidFill>
                  <a:srgbClr val="2B2E3C"/>
                </a:solidFill>
                <a:highlight>
                  <a:srgbClr val="FDF0E7"/>
                </a:highlight>
                <a:latin typeface="Consolas" pitchFamily="34" charset="0"/>
                <a:ea typeface="Consolas" pitchFamily="34" charset="-122"/>
                <a:cs typeface="Consolas" pitchFamily="34" charset="-120"/>
              </a:rPr>
              <a:t>stop name</a:t>
            </a:r>
            <a:r>
              <a:rPr lang="en-US" sz="1225" i="1" kern="0" spc="-24" dirty="0">
                <a:solidFill>
                  <a:srgbClr val="2B2E3C"/>
                </a:solidFill>
                <a:latin typeface="Open Sans" pitchFamily="34" charset="0"/>
                <a:ea typeface="Open Sans" pitchFamily="34" charset="-122"/>
                <a:cs typeface="Open Sans" pitchFamily="34" charset="-120"/>
              </a:rPr>
              <a:t> and </a:t>
            </a:r>
            <a:r>
              <a:rPr lang="en-US" sz="1225" kern="0" spc="-24" dirty="0">
                <a:solidFill>
                  <a:srgbClr val="2B2E3C"/>
                </a:solidFill>
                <a:highlight>
                  <a:srgbClr val="FDF0E7"/>
                </a:highlight>
                <a:latin typeface="Consolas" pitchFamily="34" charset="0"/>
                <a:ea typeface="Consolas" pitchFamily="34" charset="-122"/>
                <a:cs typeface="Consolas" pitchFamily="34" charset="-120"/>
              </a:rPr>
              <a:t>input string</a:t>
            </a:r>
            <a:r>
              <a:rPr lang="en-US" sz="1225" i="1" kern="0" spc="-24" dirty="0">
                <a:solidFill>
                  <a:srgbClr val="2B2E3C"/>
                </a:solidFill>
                <a:latin typeface="Open Sans" pitchFamily="34" charset="0"/>
                <a:ea typeface="Open Sans" pitchFamily="34" charset="-122"/>
                <a:cs typeface="Open Sans" pitchFamily="34" charset="-120"/>
              </a:rPr>
              <a:t> enables data-driven decision-making, allowing transit authorities to identify areas that may require adjustments, increased service frequency, or other enhancements for better passenger experience.</a:t>
            </a:r>
            <a:endParaRPr lang="en-US" sz="1225" dirty="0"/>
          </a:p>
        </p:txBody>
      </p:sp>
      <p:sp>
        <p:nvSpPr>
          <p:cNvPr id="10" name="Text 7"/>
          <p:cNvSpPr/>
          <p:nvPr/>
        </p:nvSpPr>
        <p:spPr>
          <a:xfrm>
            <a:off x="3621167" y="3913703"/>
            <a:ext cx="6730722" cy="486013"/>
          </a:xfrm>
          <a:prstGeom prst="rect">
            <a:avLst/>
          </a:prstGeom>
          <a:noFill/>
          <a:ln/>
        </p:spPr>
        <p:txBody>
          <a:bodyPr wrap="none" rtlCol="0" anchor="t"/>
          <a:lstStyle/>
          <a:p>
            <a:pPr marL="0" indent="0">
              <a:lnSpc>
                <a:spcPts val="3827"/>
              </a:lnSpc>
              <a:buNone/>
            </a:pPr>
            <a:r>
              <a:rPr lang="en-US" sz="3062" kern="0" spc="-92" dirty="0">
                <a:solidFill>
                  <a:srgbClr val="1F7135"/>
                </a:solidFill>
                <a:latin typeface="Bitter" pitchFamily="34" charset="0"/>
                <a:ea typeface="Bitter" pitchFamily="34" charset="-122"/>
                <a:cs typeface="Bitter" pitchFamily="34" charset="-120"/>
              </a:rPr>
              <a:t>Visualization by Latitude and Longitude</a:t>
            </a:r>
            <a:endParaRPr lang="en-US" sz="3062" dirty="0"/>
          </a:p>
        </p:txBody>
      </p:sp>
      <p:sp>
        <p:nvSpPr>
          <p:cNvPr id="11" name="Text 8"/>
          <p:cNvSpPr/>
          <p:nvPr/>
        </p:nvSpPr>
        <p:spPr>
          <a:xfrm>
            <a:off x="3621167" y="4772858"/>
            <a:ext cx="2209443" cy="497443"/>
          </a:xfrm>
          <a:prstGeom prst="rect">
            <a:avLst/>
          </a:prstGeom>
          <a:noFill/>
          <a:ln/>
        </p:spPr>
        <p:txBody>
          <a:bodyPr wrap="square" rtlCol="0" anchor="t"/>
          <a:lstStyle/>
          <a:p>
            <a:pPr marL="0" indent="0">
              <a:lnSpc>
                <a:spcPts val="1960"/>
              </a:lnSpc>
              <a:buNone/>
            </a:pPr>
            <a:r>
              <a:rPr lang="en-US" sz="1225" b="1" kern="0" spc="-24" dirty="0">
                <a:solidFill>
                  <a:srgbClr val="2B2E3C"/>
                </a:solidFill>
                <a:latin typeface="Open Sans" pitchFamily="34" charset="0"/>
                <a:ea typeface="Open Sans" pitchFamily="34" charset="-122"/>
                <a:cs typeface="Open Sans" pitchFamily="34" charset="-120"/>
              </a:rPr>
              <a:t>Ridership Dataset - Accuracy, Latitude, and Longitude:</a:t>
            </a:r>
            <a:endParaRPr lang="en-US" sz="1225" dirty="0"/>
          </a:p>
        </p:txBody>
      </p:sp>
      <p:sp>
        <p:nvSpPr>
          <p:cNvPr id="12" name="Text 9"/>
          <p:cNvSpPr/>
          <p:nvPr/>
        </p:nvSpPr>
        <p:spPr>
          <a:xfrm>
            <a:off x="3869888" y="5445204"/>
            <a:ext cx="1960721" cy="3093006"/>
          </a:xfrm>
          <a:prstGeom prst="rect">
            <a:avLst/>
          </a:prstGeom>
          <a:noFill/>
          <a:ln/>
        </p:spPr>
        <p:txBody>
          <a:bodyPr wrap="square" rtlCol="0" anchor="t"/>
          <a:lstStyle/>
          <a:p>
            <a:pPr marL="342900" indent="-342900" algn="l">
              <a:lnSpc>
                <a:spcPts val="2204"/>
              </a:lnSpc>
              <a:buSzPct val="100000"/>
              <a:buChar char="•"/>
            </a:pPr>
            <a:r>
              <a:rPr lang="en-US" sz="1225" b="1" kern="0" spc="-24" dirty="0">
                <a:solidFill>
                  <a:srgbClr val="2B2E3C"/>
                </a:solidFill>
                <a:latin typeface="Open Sans" pitchFamily="34" charset="0"/>
                <a:ea typeface="Open Sans" pitchFamily="34" charset="-122"/>
                <a:cs typeface="Open Sans" pitchFamily="34" charset="-120"/>
              </a:rPr>
              <a:t>Geospatial Information:</a:t>
            </a:r>
            <a:r>
              <a:rPr lang="en-US" sz="1225" kern="0" spc="-24" dirty="0">
                <a:solidFill>
                  <a:srgbClr val="2B2E3C"/>
                </a:solidFill>
                <a:latin typeface="Open Sans" pitchFamily="34" charset="0"/>
                <a:ea typeface="Open Sans" pitchFamily="34" charset="-122"/>
                <a:cs typeface="Open Sans" pitchFamily="34" charset="-120"/>
              </a:rPr>
              <a:t> </a:t>
            </a:r>
            <a:r>
              <a:rPr lang="en-US" sz="1225" i="1" kern="0" spc="-24" dirty="0">
                <a:solidFill>
                  <a:srgbClr val="2B2E3C"/>
                </a:solidFill>
                <a:latin typeface="Open Sans" pitchFamily="34" charset="0"/>
                <a:ea typeface="Open Sans" pitchFamily="34" charset="-122"/>
                <a:cs typeface="Open Sans" pitchFamily="34" charset="-120"/>
              </a:rPr>
              <a:t>The inclusion of </a:t>
            </a:r>
            <a:r>
              <a:rPr lang="en-US" sz="1225" kern="0" spc="-24" dirty="0">
                <a:solidFill>
                  <a:srgbClr val="2B2E3C"/>
                </a:solidFill>
                <a:highlight>
                  <a:srgbClr val="FDF0E7"/>
                </a:highlight>
                <a:latin typeface="Consolas" pitchFamily="34" charset="0"/>
                <a:ea typeface="Consolas" pitchFamily="34" charset="-122"/>
                <a:cs typeface="Consolas" pitchFamily="34" charset="-120"/>
              </a:rPr>
              <a:t>latitude</a:t>
            </a:r>
            <a:r>
              <a:rPr lang="en-US" sz="1225" i="1" kern="0" spc="-24" dirty="0">
                <a:solidFill>
                  <a:srgbClr val="2B2E3C"/>
                </a:solidFill>
                <a:latin typeface="Open Sans" pitchFamily="34" charset="0"/>
                <a:ea typeface="Open Sans" pitchFamily="34" charset="-122"/>
                <a:cs typeface="Open Sans" pitchFamily="34" charset="-120"/>
              </a:rPr>
              <a:t> and </a:t>
            </a:r>
            <a:r>
              <a:rPr lang="en-US" sz="1225" kern="0" spc="-24" dirty="0">
                <a:solidFill>
                  <a:srgbClr val="2B2E3C"/>
                </a:solidFill>
                <a:highlight>
                  <a:srgbClr val="FDF0E7"/>
                </a:highlight>
                <a:latin typeface="Consolas" pitchFamily="34" charset="0"/>
                <a:ea typeface="Consolas" pitchFamily="34" charset="-122"/>
                <a:cs typeface="Consolas" pitchFamily="34" charset="-120"/>
              </a:rPr>
              <a:t>longitude</a:t>
            </a:r>
            <a:r>
              <a:rPr lang="en-US" sz="1225" i="1" kern="0" spc="-24" dirty="0">
                <a:solidFill>
                  <a:srgbClr val="2B2E3C"/>
                </a:solidFill>
                <a:latin typeface="Open Sans" pitchFamily="34" charset="0"/>
                <a:ea typeface="Open Sans" pitchFamily="34" charset="-122"/>
                <a:cs typeface="Open Sans" pitchFamily="34" charset="-120"/>
              </a:rPr>
              <a:t> in the ridership dataset indicates the availability of precise geospatial data for each stop. This data is valuable for mapping and location-based services, enabling passengers to find stops accurately.</a:t>
            </a:r>
            <a:endParaRPr lang="en-US" sz="1225" dirty="0"/>
          </a:p>
        </p:txBody>
      </p:sp>
      <p:sp>
        <p:nvSpPr>
          <p:cNvPr id="13" name="Text 10"/>
          <p:cNvSpPr/>
          <p:nvPr/>
        </p:nvSpPr>
        <p:spPr>
          <a:xfrm>
            <a:off x="6217563" y="4772858"/>
            <a:ext cx="2210276" cy="248722"/>
          </a:xfrm>
          <a:prstGeom prst="rect">
            <a:avLst/>
          </a:prstGeom>
          <a:noFill/>
          <a:ln/>
        </p:spPr>
        <p:txBody>
          <a:bodyPr wrap="none" rtlCol="0" anchor="t"/>
          <a:lstStyle/>
          <a:p>
            <a:pPr marL="0" indent="0">
              <a:lnSpc>
                <a:spcPts val="1960"/>
              </a:lnSpc>
              <a:buNone/>
            </a:pPr>
            <a:endParaRPr lang="en-US" sz="1225" dirty="0"/>
          </a:p>
        </p:txBody>
      </p:sp>
      <p:pic>
        <p:nvPicPr>
          <p:cNvPr id="14" name="Image 1" descr="preencoded.png"/>
          <p:cNvPicPr>
            <a:picLocks noChangeAspect="1"/>
          </p:cNvPicPr>
          <p:nvPr/>
        </p:nvPicPr>
        <p:blipFill>
          <a:blip r:embed="rId4"/>
          <a:stretch>
            <a:fillRect/>
          </a:stretch>
        </p:blipFill>
        <p:spPr>
          <a:xfrm>
            <a:off x="6217563" y="5196483"/>
            <a:ext cx="2210276" cy="1252657"/>
          </a:xfrm>
          <a:prstGeom prst="rect">
            <a:avLst/>
          </a:prstGeom>
        </p:spPr>
      </p:pic>
      <p:sp>
        <p:nvSpPr>
          <p:cNvPr id="15" name="Text 11"/>
          <p:cNvSpPr/>
          <p:nvPr/>
        </p:nvSpPr>
        <p:spPr>
          <a:xfrm>
            <a:off x="6217563" y="6624042"/>
            <a:ext cx="2210276" cy="1499949"/>
          </a:xfrm>
          <a:prstGeom prst="rect">
            <a:avLst/>
          </a:prstGeom>
          <a:noFill/>
          <a:ln/>
        </p:spPr>
        <p:txBody>
          <a:bodyPr wrap="square" rtlCol="0" anchor="t"/>
          <a:lstStyle/>
          <a:p>
            <a:pPr marL="0" indent="0">
              <a:lnSpc>
                <a:spcPts val="1960"/>
              </a:lnSpc>
              <a:buNone/>
            </a:pPr>
            <a:r>
              <a:rPr lang="en-US" sz="1225" i="1" kern="0" spc="-24" dirty="0">
                <a:solidFill>
                  <a:srgbClr val="2B2E3C"/>
                </a:solidFill>
                <a:latin typeface="Open Sans" pitchFamily="34" charset="0"/>
                <a:ea typeface="Open Sans" pitchFamily="34" charset="-122"/>
                <a:cs typeface="Open Sans" pitchFamily="34" charset="-120"/>
              </a:rPr>
              <a:t>The level of </a:t>
            </a:r>
            <a:r>
              <a:rPr lang="en-US" sz="1225" kern="0" spc="-24" dirty="0">
                <a:solidFill>
                  <a:srgbClr val="2B2E3C"/>
                </a:solidFill>
                <a:highlight>
                  <a:srgbClr val="FDF0E7"/>
                </a:highlight>
                <a:latin typeface="Consolas" pitchFamily="34" charset="0"/>
                <a:ea typeface="Consolas" pitchFamily="34" charset="-122"/>
                <a:cs typeface="Consolas" pitchFamily="34" charset="-120"/>
              </a:rPr>
              <a:t>accuracy</a:t>
            </a:r>
            <a:r>
              <a:rPr lang="en-US" sz="1225" i="1" kern="0" spc="-24" dirty="0">
                <a:solidFill>
                  <a:srgbClr val="2B2E3C"/>
                </a:solidFill>
                <a:latin typeface="Open Sans" pitchFamily="34" charset="0"/>
                <a:ea typeface="Open Sans" pitchFamily="34" charset="-122"/>
                <a:cs typeface="Open Sans" pitchFamily="34" charset="-120"/>
              </a:rPr>
              <a:t> in latitude and longitude coordinates is a critical factor. High-quality data can lead to more efficient services, while inaccuracies can result in confusion and delays.</a:t>
            </a:r>
            <a:endParaRPr lang="en-US" sz="1225" dirty="0"/>
          </a:p>
        </p:txBody>
      </p:sp>
      <p:sp>
        <p:nvSpPr>
          <p:cNvPr id="16" name="Text 12"/>
          <p:cNvSpPr/>
          <p:nvPr/>
        </p:nvSpPr>
        <p:spPr>
          <a:xfrm>
            <a:off x="8814792" y="4772858"/>
            <a:ext cx="2209443" cy="3241000"/>
          </a:xfrm>
          <a:prstGeom prst="rect">
            <a:avLst/>
          </a:prstGeom>
          <a:noFill/>
          <a:ln/>
        </p:spPr>
        <p:txBody>
          <a:bodyPr wrap="square" rtlCol="0" anchor="t"/>
          <a:lstStyle/>
          <a:p>
            <a:pPr marL="0" indent="0">
              <a:lnSpc>
                <a:spcPts val="1960"/>
              </a:lnSpc>
              <a:buNone/>
            </a:pPr>
            <a:r>
              <a:rPr lang="en-US" sz="1225" i="1" kern="0" spc="-24" dirty="0">
                <a:solidFill>
                  <a:srgbClr val="2B2E3C"/>
                </a:solidFill>
                <a:latin typeface="Open Sans" pitchFamily="34" charset="0"/>
                <a:ea typeface="Open Sans" pitchFamily="34" charset="-122"/>
                <a:cs typeface="Open Sans" pitchFamily="34" charset="-120"/>
              </a:rPr>
              <a:t>In both datasets, the inclusion of </a:t>
            </a:r>
            <a:r>
              <a:rPr lang="en-US" sz="1225" kern="0" spc="-24" dirty="0">
                <a:solidFill>
                  <a:srgbClr val="2B2E3C"/>
                </a:solidFill>
                <a:highlight>
                  <a:srgbClr val="FDF0E7"/>
                </a:highlight>
                <a:latin typeface="Consolas" pitchFamily="34" charset="0"/>
                <a:ea typeface="Consolas" pitchFamily="34" charset="-122"/>
                <a:cs typeface="Consolas" pitchFamily="34" charset="-120"/>
              </a:rPr>
              <a:t>latitude</a:t>
            </a:r>
            <a:r>
              <a:rPr lang="en-US" sz="1225" i="1" kern="0" spc="-24" dirty="0">
                <a:solidFill>
                  <a:srgbClr val="2B2E3C"/>
                </a:solidFill>
                <a:latin typeface="Open Sans" pitchFamily="34" charset="0"/>
                <a:ea typeface="Open Sans" pitchFamily="34" charset="-122"/>
                <a:cs typeface="Open Sans" pitchFamily="34" charset="-120"/>
              </a:rPr>
              <a:t> and </a:t>
            </a:r>
            <a:r>
              <a:rPr lang="en-US" sz="1225" kern="0" spc="-24" dirty="0">
                <a:solidFill>
                  <a:srgbClr val="2B2E3C"/>
                </a:solidFill>
                <a:highlight>
                  <a:srgbClr val="FDF0E7"/>
                </a:highlight>
                <a:latin typeface="Consolas" pitchFamily="34" charset="0"/>
                <a:ea typeface="Consolas" pitchFamily="34" charset="-122"/>
                <a:cs typeface="Consolas" pitchFamily="34" charset="-120"/>
              </a:rPr>
              <a:t>longitude</a:t>
            </a:r>
            <a:r>
              <a:rPr lang="en-US" sz="1225" i="1" kern="0" spc="-24" dirty="0">
                <a:solidFill>
                  <a:srgbClr val="2B2E3C"/>
                </a:solidFill>
                <a:latin typeface="Open Sans" pitchFamily="34" charset="0"/>
                <a:ea typeface="Open Sans" pitchFamily="34" charset="-122"/>
                <a:cs typeface="Open Sans" pitchFamily="34" charset="-120"/>
              </a:rPr>
              <a:t> coordinates underscores the importance of geospatial information in public transportation. The accuracy of this information is vital for location-based services, route planning, and service optimization. It enables both passengers and transportation authorities to make informed decisions.</a:t>
            </a:r>
            <a:endParaRPr lang="en-US" sz="1225"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txBody>
          <a:bodyPr/>
          <a:lstStyle/>
          <a:p>
            <a:endParaRPr lang="en-IN"/>
          </a:p>
        </p:txBody>
      </p:sp>
      <p:sp>
        <p:nvSpPr>
          <p:cNvPr id="3" name="Shape 1"/>
          <p:cNvSpPr/>
          <p:nvPr/>
        </p:nvSpPr>
        <p:spPr>
          <a:xfrm>
            <a:off x="0" y="0"/>
            <a:ext cx="14630400" cy="8229600"/>
          </a:xfrm>
          <a:prstGeom prst="rect">
            <a:avLst/>
          </a:prstGeom>
          <a:solidFill>
            <a:srgbClr val="FFF8F0"/>
          </a:solidFill>
          <a:ln w="12859">
            <a:solidFill>
              <a:srgbClr val="E5E0DF"/>
            </a:solidFill>
            <a:prstDash val="solid"/>
          </a:ln>
        </p:spPr>
        <p:txBody>
          <a:bodyPr/>
          <a:lstStyle/>
          <a:p>
            <a:endParaRPr lang="en-IN"/>
          </a:p>
        </p:txBody>
      </p:sp>
      <p:sp>
        <p:nvSpPr>
          <p:cNvPr id="4" name="Text 2"/>
          <p:cNvSpPr/>
          <p:nvPr/>
        </p:nvSpPr>
        <p:spPr>
          <a:xfrm>
            <a:off x="2384941" y="576382"/>
            <a:ext cx="8081248" cy="648653"/>
          </a:xfrm>
          <a:prstGeom prst="rect">
            <a:avLst/>
          </a:prstGeom>
          <a:noFill/>
          <a:ln/>
        </p:spPr>
        <p:txBody>
          <a:bodyPr wrap="none" rtlCol="0" anchor="t"/>
          <a:lstStyle/>
          <a:p>
            <a:pPr marL="0" indent="0">
              <a:lnSpc>
                <a:spcPts val="5108"/>
              </a:lnSpc>
              <a:buNone/>
            </a:pPr>
            <a:r>
              <a:rPr lang="en-US" sz="4086" kern="0" spc="-123" dirty="0">
                <a:solidFill>
                  <a:srgbClr val="1F7135"/>
                </a:solidFill>
                <a:latin typeface="Bitter" pitchFamily="34" charset="0"/>
                <a:ea typeface="Bitter" pitchFamily="34" charset="-122"/>
                <a:cs typeface="Bitter" pitchFamily="34" charset="-120"/>
              </a:rPr>
              <a:t>Visualization by Formatted Address</a:t>
            </a:r>
            <a:endParaRPr lang="en-US" sz="4086" dirty="0"/>
          </a:p>
        </p:txBody>
      </p:sp>
      <p:pic>
        <p:nvPicPr>
          <p:cNvPr id="5" name="Image 0" descr="preencoded.png"/>
          <p:cNvPicPr>
            <a:picLocks noChangeAspect="1"/>
          </p:cNvPicPr>
          <p:nvPr/>
        </p:nvPicPr>
        <p:blipFill>
          <a:blip r:embed="rId3"/>
          <a:stretch>
            <a:fillRect/>
          </a:stretch>
        </p:blipFill>
        <p:spPr>
          <a:xfrm>
            <a:off x="3397210" y="1769864"/>
            <a:ext cx="2652474" cy="2458641"/>
          </a:xfrm>
          <a:prstGeom prst="rect">
            <a:avLst/>
          </a:prstGeom>
        </p:spPr>
      </p:pic>
      <p:sp>
        <p:nvSpPr>
          <p:cNvPr id="6" name="Text 3"/>
          <p:cNvSpPr/>
          <p:nvPr/>
        </p:nvSpPr>
        <p:spPr>
          <a:xfrm>
            <a:off x="2384941" y="4461986"/>
            <a:ext cx="4677013" cy="664369"/>
          </a:xfrm>
          <a:prstGeom prst="rect">
            <a:avLst/>
          </a:prstGeom>
          <a:noFill/>
          <a:ln/>
        </p:spPr>
        <p:txBody>
          <a:bodyPr wrap="square" rtlCol="0" anchor="t"/>
          <a:lstStyle/>
          <a:p>
            <a:pPr marL="0" indent="0">
              <a:lnSpc>
                <a:spcPts val="2615"/>
              </a:lnSpc>
              <a:buNone/>
            </a:pPr>
            <a:r>
              <a:rPr lang="en-US" sz="1635" b="1" kern="0" spc="-33" dirty="0">
                <a:solidFill>
                  <a:srgbClr val="2B2E3C"/>
                </a:solidFill>
                <a:latin typeface="Open Sans" pitchFamily="34" charset="0"/>
                <a:ea typeface="Open Sans" pitchFamily="34" charset="-122"/>
                <a:cs typeface="Open Sans" pitchFamily="34" charset="-120"/>
              </a:rPr>
              <a:t>Ridership Dataset - Formatted Address and Postcode:</a:t>
            </a:r>
            <a:endParaRPr lang="en-US" sz="1635" dirty="0"/>
          </a:p>
        </p:txBody>
      </p:sp>
      <p:sp>
        <p:nvSpPr>
          <p:cNvPr id="7" name="Text 4"/>
          <p:cNvSpPr/>
          <p:nvPr/>
        </p:nvSpPr>
        <p:spPr>
          <a:xfrm>
            <a:off x="2384941" y="5313164"/>
            <a:ext cx="4677013" cy="2008346"/>
          </a:xfrm>
          <a:prstGeom prst="rect">
            <a:avLst/>
          </a:prstGeom>
          <a:noFill/>
          <a:ln/>
        </p:spPr>
        <p:txBody>
          <a:bodyPr wrap="square" rtlCol="0" anchor="t"/>
          <a:lstStyle/>
          <a:p>
            <a:pPr marL="0" indent="0">
              <a:lnSpc>
                <a:spcPts val="2615"/>
              </a:lnSpc>
              <a:buNone/>
            </a:pPr>
            <a:r>
              <a:rPr lang="en-US" sz="1635" b="1" kern="0" spc="-33" dirty="0">
                <a:solidFill>
                  <a:srgbClr val="2B2E3C"/>
                </a:solidFill>
                <a:latin typeface="Open Sans" pitchFamily="34" charset="0"/>
                <a:ea typeface="Open Sans" pitchFamily="34" charset="-122"/>
                <a:cs typeface="Open Sans" pitchFamily="34" charset="-120"/>
              </a:rPr>
              <a:t>Location Description:</a:t>
            </a:r>
            <a:r>
              <a:rPr lang="en-US" sz="1635" kern="0" spc="-33" dirty="0">
                <a:solidFill>
                  <a:srgbClr val="2B2E3C"/>
                </a:solidFill>
                <a:latin typeface="Open Sans" pitchFamily="34" charset="0"/>
                <a:ea typeface="Open Sans" pitchFamily="34" charset="-122"/>
                <a:cs typeface="Open Sans" pitchFamily="34" charset="-120"/>
              </a:rPr>
              <a:t> </a:t>
            </a:r>
            <a:r>
              <a:rPr lang="en-US" sz="1635" i="1" kern="0" spc="-33" dirty="0">
                <a:solidFill>
                  <a:srgbClr val="2B2E3C"/>
                </a:solidFill>
                <a:latin typeface="Open Sans" pitchFamily="34" charset="0"/>
                <a:ea typeface="Open Sans" pitchFamily="34" charset="-122"/>
                <a:cs typeface="Open Sans" pitchFamily="34" charset="-120"/>
              </a:rPr>
              <a:t>The inclusion of </a:t>
            </a:r>
            <a:r>
              <a:rPr lang="en-US" sz="1635" kern="0" spc="-33" dirty="0">
                <a:solidFill>
                  <a:srgbClr val="2B2E3C"/>
                </a:solidFill>
                <a:highlight>
                  <a:srgbClr val="FDF0E7"/>
                </a:highlight>
                <a:latin typeface="Consolas" pitchFamily="34" charset="0"/>
                <a:ea typeface="Consolas" pitchFamily="34" charset="-122"/>
                <a:cs typeface="Consolas" pitchFamily="34" charset="-120"/>
              </a:rPr>
              <a:t>formatted address</a:t>
            </a:r>
            <a:r>
              <a:rPr lang="en-US" sz="1635" i="1" kern="0" spc="-33" dirty="0">
                <a:solidFill>
                  <a:srgbClr val="2B2E3C"/>
                </a:solidFill>
                <a:latin typeface="Open Sans" pitchFamily="34" charset="0"/>
                <a:ea typeface="Open Sans" pitchFamily="34" charset="-122"/>
                <a:cs typeface="Open Sans" pitchFamily="34" charset="-120"/>
              </a:rPr>
              <a:t> indicates a focus on providing passengers with clear and descriptive location information for each stop. Passengers can easily identify the stops they need to use, enhancing their overall experience</a:t>
            </a:r>
            <a:endParaRPr lang="en-US" sz="1635" dirty="0"/>
          </a:p>
        </p:txBody>
      </p:sp>
      <p:pic>
        <p:nvPicPr>
          <p:cNvPr id="8" name="Image 1" descr="preencoded.png"/>
          <p:cNvPicPr>
            <a:picLocks noChangeAspect="1"/>
          </p:cNvPicPr>
          <p:nvPr/>
        </p:nvPicPr>
        <p:blipFill>
          <a:blip r:embed="rId4"/>
          <a:stretch>
            <a:fillRect/>
          </a:stretch>
        </p:blipFill>
        <p:spPr>
          <a:xfrm>
            <a:off x="7576066" y="1769864"/>
            <a:ext cx="4677013" cy="2458045"/>
          </a:xfrm>
          <a:prstGeom prst="rect">
            <a:avLst/>
          </a:prstGeom>
        </p:spPr>
      </p:pic>
      <p:sp>
        <p:nvSpPr>
          <p:cNvPr id="9" name="Text 5"/>
          <p:cNvSpPr/>
          <p:nvPr/>
        </p:nvSpPr>
        <p:spPr>
          <a:xfrm>
            <a:off x="7576066" y="4461391"/>
            <a:ext cx="4677013" cy="3004899"/>
          </a:xfrm>
          <a:prstGeom prst="rect">
            <a:avLst/>
          </a:prstGeom>
          <a:noFill/>
          <a:ln/>
        </p:spPr>
        <p:txBody>
          <a:bodyPr wrap="square" rtlCol="0" anchor="t"/>
          <a:lstStyle/>
          <a:p>
            <a:pPr marL="0" indent="0">
              <a:lnSpc>
                <a:spcPts val="2615"/>
              </a:lnSpc>
              <a:buNone/>
            </a:pPr>
            <a:r>
              <a:rPr lang="en-US" sz="1635" i="1" kern="0" spc="-33" dirty="0">
                <a:solidFill>
                  <a:srgbClr val="2B2E3C"/>
                </a:solidFill>
                <a:latin typeface="Open Sans" pitchFamily="34" charset="0"/>
                <a:ea typeface="Open Sans" pitchFamily="34" charset="-122"/>
                <a:cs typeface="Open Sans" pitchFamily="34" charset="-120"/>
              </a:rPr>
              <a:t>In both datasets, the incorporation of </a:t>
            </a:r>
            <a:r>
              <a:rPr lang="en-US" sz="1635" kern="0" spc="-33" dirty="0">
                <a:solidFill>
                  <a:srgbClr val="2B2E3C"/>
                </a:solidFill>
                <a:highlight>
                  <a:srgbClr val="FDF0E7"/>
                </a:highlight>
                <a:latin typeface="Consolas" pitchFamily="34" charset="0"/>
                <a:ea typeface="Consolas" pitchFamily="34" charset="-122"/>
                <a:cs typeface="Consolas" pitchFamily="34" charset="-120"/>
              </a:rPr>
              <a:t>formatted address</a:t>
            </a:r>
            <a:r>
              <a:rPr lang="en-US" sz="1635" i="1" kern="0" spc="-33" dirty="0">
                <a:solidFill>
                  <a:srgbClr val="2B2E3C"/>
                </a:solidFill>
                <a:latin typeface="Open Sans" pitchFamily="34" charset="0"/>
                <a:ea typeface="Open Sans" pitchFamily="34" charset="-122"/>
                <a:cs typeface="Open Sans" pitchFamily="34" charset="-120"/>
              </a:rPr>
              <a:t> and </a:t>
            </a:r>
            <a:r>
              <a:rPr lang="en-US" sz="1635" kern="0" spc="-33" dirty="0">
                <a:solidFill>
                  <a:srgbClr val="2B2E3C"/>
                </a:solidFill>
                <a:highlight>
                  <a:srgbClr val="FDF0E7"/>
                </a:highlight>
                <a:latin typeface="Consolas" pitchFamily="34" charset="0"/>
                <a:ea typeface="Consolas" pitchFamily="34" charset="-122"/>
                <a:cs typeface="Consolas" pitchFamily="34" charset="-120"/>
              </a:rPr>
              <a:t>postcode</a:t>
            </a:r>
            <a:r>
              <a:rPr lang="en-US" sz="1635" i="1" kern="0" spc="-33" dirty="0">
                <a:solidFill>
                  <a:srgbClr val="2B2E3C"/>
                </a:solidFill>
                <a:latin typeface="Open Sans" pitchFamily="34" charset="0"/>
                <a:ea typeface="Open Sans" pitchFamily="34" charset="-122"/>
                <a:cs typeface="Open Sans" pitchFamily="34" charset="-120"/>
              </a:rPr>
              <a:t> emphasizes the importance of standardized and descriptive location data. This information benefits passengers by providing clear stop descriptions and aids transportation authorities in assessing and improving the efficiency of their services. It also contributes to overall data quality and reliability.</a:t>
            </a:r>
            <a:endParaRPr lang="en-US" sz="1635"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txBody>
          <a:bodyPr/>
          <a:lstStyle/>
          <a:p>
            <a:endParaRPr lang="en-IN"/>
          </a:p>
        </p:txBody>
      </p:sp>
      <p:sp>
        <p:nvSpPr>
          <p:cNvPr id="3" name="Shape 1"/>
          <p:cNvSpPr/>
          <p:nvPr/>
        </p:nvSpPr>
        <p:spPr>
          <a:xfrm>
            <a:off x="0" y="0"/>
            <a:ext cx="14630400" cy="8229600"/>
          </a:xfrm>
          <a:prstGeom prst="rect">
            <a:avLst/>
          </a:prstGeom>
          <a:solidFill>
            <a:srgbClr val="FFF8F0"/>
          </a:solidFill>
          <a:ln w="13811">
            <a:solidFill>
              <a:srgbClr val="E5E0DF"/>
            </a:solidFill>
            <a:prstDash val="solid"/>
          </a:ln>
        </p:spPr>
        <p:txBody>
          <a:bodyPr/>
          <a:lstStyle/>
          <a:p>
            <a:endParaRPr lang="en-IN"/>
          </a:p>
        </p:txBody>
      </p:sp>
      <p:sp>
        <p:nvSpPr>
          <p:cNvPr id="4" name="Text 2"/>
          <p:cNvSpPr/>
          <p:nvPr/>
        </p:nvSpPr>
        <p:spPr>
          <a:xfrm>
            <a:off x="2037993" y="3012281"/>
            <a:ext cx="4443889" cy="694373"/>
          </a:xfrm>
          <a:prstGeom prst="rect">
            <a:avLst/>
          </a:prstGeom>
          <a:noFill/>
          <a:ln/>
        </p:spPr>
        <p:txBody>
          <a:bodyPr wrap="none" rtlCol="0" anchor="t"/>
          <a:lstStyle/>
          <a:p>
            <a:pPr marL="0" indent="0">
              <a:lnSpc>
                <a:spcPts val="5468"/>
              </a:lnSpc>
              <a:buNone/>
            </a:pPr>
            <a:r>
              <a:rPr lang="en-US" sz="4374" kern="0" spc="-131" dirty="0">
                <a:solidFill>
                  <a:srgbClr val="1F7135"/>
                </a:solidFill>
                <a:latin typeface="Bitter" pitchFamily="34" charset="0"/>
                <a:ea typeface="Bitter" pitchFamily="34" charset="-122"/>
                <a:cs typeface="Bitter" pitchFamily="34" charset="-120"/>
              </a:rPr>
              <a:t>Conclusion</a:t>
            </a:r>
            <a:endParaRPr lang="en-US" sz="4374" dirty="0"/>
          </a:p>
        </p:txBody>
      </p:sp>
      <p:sp>
        <p:nvSpPr>
          <p:cNvPr id="5" name="Text 3"/>
          <p:cNvSpPr/>
          <p:nvPr/>
        </p:nvSpPr>
        <p:spPr>
          <a:xfrm>
            <a:off x="2037993" y="4150995"/>
            <a:ext cx="10554414" cy="1066205"/>
          </a:xfrm>
          <a:prstGeom prst="rect">
            <a:avLst/>
          </a:prstGeom>
          <a:noFill/>
          <a:ln/>
        </p:spPr>
        <p:txBody>
          <a:bodyPr wrap="square" rtlCol="0" anchor="t"/>
          <a:lstStyle/>
          <a:p>
            <a:pPr marL="0" indent="0">
              <a:lnSpc>
                <a:spcPts val="2799"/>
              </a:lnSpc>
              <a:buNone/>
            </a:pPr>
            <a:r>
              <a:rPr lang="en-US" sz="1750" i="1" kern="0" spc="-35" dirty="0">
                <a:solidFill>
                  <a:srgbClr val="2B2E3C"/>
                </a:solidFill>
                <a:latin typeface="Open Sans" pitchFamily="34" charset="0"/>
                <a:ea typeface="Open Sans" pitchFamily="34" charset="-122"/>
                <a:cs typeface="Open Sans" pitchFamily="34" charset="-120"/>
              </a:rPr>
              <a:t>Our analysis of Adelaide City buses has revealed eye-opening insights into the performance, efficiency, and passenger experience of the transportation system. Our results will guide future improvements and modifications to make bus travel in Adelaide more efficient, convenient, and comfortable for all.</a:t>
            </a:r>
            <a:endParaRPr lang="en-US" sz="175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txBody>
          <a:bodyPr/>
          <a:lstStyle/>
          <a:p>
            <a:endParaRPr lang="en-IN"/>
          </a:p>
        </p:txBody>
      </p:sp>
      <p:sp>
        <p:nvSpPr>
          <p:cNvPr id="3" name="Shape 1"/>
          <p:cNvSpPr/>
          <p:nvPr/>
        </p:nvSpPr>
        <p:spPr>
          <a:xfrm>
            <a:off x="0" y="0"/>
            <a:ext cx="14630400" cy="8229600"/>
          </a:xfrm>
          <a:prstGeom prst="rect">
            <a:avLst/>
          </a:prstGeom>
          <a:solidFill>
            <a:srgbClr val="FFF8F0"/>
          </a:solidFill>
          <a:ln w="13811">
            <a:solidFill>
              <a:srgbClr val="E5E0DF"/>
            </a:solidFill>
            <a:prstDash val="solid"/>
          </a:ln>
        </p:spPr>
        <p:txBody>
          <a:bodyPr/>
          <a:lstStyle/>
          <a:p>
            <a:endParaRPr lang="en-IN"/>
          </a:p>
        </p:txBody>
      </p:sp>
      <p:sp>
        <p:nvSpPr>
          <p:cNvPr id="4" name="Text 2"/>
          <p:cNvSpPr/>
          <p:nvPr/>
        </p:nvSpPr>
        <p:spPr>
          <a:xfrm>
            <a:off x="6319599" y="2890123"/>
            <a:ext cx="6680954" cy="694373"/>
          </a:xfrm>
          <a:prstGeom prst="rect">
            <a:avLst/>
          </a:prstGeom>
          <a:noFill/>
          <a:ln/>
        </p:spPr>
        <p:txBody>
          <a:bodyPr wrap="none" rtlCol="0" anchor="t"/>
          <a:lstStyle/>
          <a:p>
            <a:pPr marL="0" indent="0">
              <a:lnSpc>
                <a:spcPts val="5468"/>
              </a:lnSpc>
              <a:buNone/>
            </a:pPr>
            <a:r>
              <a:rPr lang="en-US" sz="4374" kern="0" spc="-131" dirty="0">
                <a:solidFill>
                  <a:srgbClr val="1F7135"/>
                </a:solidFill>
                <a:latin typeface="Bitter" pitchFamily="34" charset="0"/>
                <a:ea typeface="Bitter" pitchFamily="34" charset="-122"/>
                <a:cs typeface="Bitter" pitchFamily="34" charset="-120"/>
              </a:rPr>
              <a:t>Further Analysis, In Phase 4</a:t>
            </a:r>
            <a:endParaRPr lang="en-US" sz="4374" dirty="0"/>
          </a:p>
        </p:txBody>
      </p:sp>
      <p:sp>
        <p:nvSpPr>
          <p:cNvPr id="5" name="Text 3"/>
          <p:cNvSpPr/>
          <p:nvPr/>
        </p:nvSpPr>
        <p:spPr>
          <a:xfrm>
            <a:off x="6319599" y="3917752"/>
            <a:ext cx="7477601" cy="1421606"/>
          </a:xfrm>
          <a:prstGeom prst="rect">
            <a:avLst/>
          </a:prstGeom>
          <a:noFill/>
          <a:ln/>
        </p:spPr>
        <p:txBody>
          <a:bodyPr wrap="square" rtlCol="0" anchor="t"/>
          <a:lstStyle/>
          <a:p>
            <a:pPr marL="0" indent="0">
              <a:lnSpc>
                <a:spcPts val="2799"/>
              </a:lnSpc>
              <a:buNone/>
            </a:pPr>
            <a:r>
              <a:rPr lang="en-US" sz="1750" i="1" kern="0" spc="-35" dirty="0">
                <a:solidFill>
                  <a:srgbClr val="2B2E3C"/>
                </a:solidFill>
                <a:latin typeface="Open Sans" pitchFamily="34" charset="0"/>
                <a:ea typeface="Open Sans" pitchFamily="34" charset="-122"/>
                <a:cs typeface="Open Sans" pitchFamily="34" charset="-120"/>
              </a:rPr>
              <a:t>In phase 4, we will explore more detailed analyses on the impact of bus routes on the environment, safety of passenger, sentiment analysis through passenger feedback and more in-depth analysis of demographics and social-economic data.</a:t>
            </a:r>
            <a:endParaRPr lang="en-US" sz="1750" dirty="0"/>
          </a:p>
        </p:txBody>
      </p:sp>
      <p:pic>
        <p:nvPicPr>
          <p:cNvPr id="6" name="Image 0" descr="preencoded.png"/>
          <p:cNvPicPr>
            <a:picLocks noChangeAspect="1"/>
          </p:cNvPicPr>
          <p:nvPr/>
        </p:nvPicPr>
        <p:blipFill>
          <a:blip r:embed="rId3"/>
          <a:stretch>
            <a:fillRect/>
          </a:stretch>
        </p:blipFill>
        <p:spPr>
          <a:xfrm>
            <a:off x="0" y="0"/>
            <a:ext cx="5486400" cy="82296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txBody>
          <a:bodyPr/>
          <a:lstStyle/>
          <a:p>
            <a:endParaRPr lang="en-IN"/>
          </a:p>
        </p:txBody>
      </p:sp>
      <p:sp>
        <p:nvSpPr>
          <p:cNvPr id="3" name="Shape 1"/>
          <p:cNvSpPr/>
          <p:nvPr/>
        </p:nvSpPr>
        <p:spPr>
          <a:xfrm>
            <a:off x="0" y="0"/>
            <a:ext cx="14630400" cy="8229600"/>
          </a:xfrm>
          <a:prstGeom prst="rect">
            <a:avLst/>
          </a:prstGeom>
          <a:solidFill>
            <a:srgbClr val="FFF8F0"/>
          </a:solidFill>
          <a:ln w="13811">
            <a:solidFill>
              <a:srgbClr val="E5E0DF"/>
            </a:solidFill>
            <a:prstDash val="solid"/>
          </a:ln>
        </p:spPr>
        <p:txBody>
          <a:bodyPr/>
          <a:lstStyle/>
          <a:p>
            <a:endParaRPr lang="en-IN"/>
          </a:p>
        </p:txBody>
      </p:sp>
      <p:sp>
        <p:nvSpPr>
          <p:cNvPr id="4" name="Text 2"/>
          <p:cNvSpPr/>
          <p:nvPr/>
        </p:nvSpPr>
        <p:spPr>
          <a:xfrm>
            <a:off x="2037993" y="1379339"/>
            <a:ext cx="4443889" cy="694373"/>
          </a:xfrm>
          <a:prstGeom prst="rect">
            <a:avLst/>
          </a:prstGeom>
          <a:noFill/>
          <a:ln/>
        </p:spPr>
        <p:txBody>
          <a:bodyPr wrap="none" rtlCol="0" anchor="t"/>
          <a:lstStyle/>
          <a:p>
            <a:pPr marL="0" indent="0">
              <a:lnSpc>
                <a:spcPts val="5468"/>
              </a:lnSpc>
              <a:buNone/>
            </a:pPr>
            <a:r>
              <a:rPr lang="en-US" sz="4374" kern="0" spc="-131" dirty="0">
                <a:solidFill>
                  <a:srgbClr val="1F7135"/>
                </a:solidFill>
                <a:latin typeface="Bitter" pitchFamily="34" charset="0"/>
                <a:ea typeface="Bitter" pitchFamily="34" charset="-122"/>
                <a:cs typeface="Bitter" pitchFamily="34" charset="-120"/>
              </a:rPr>
              <a:t>Index</a:t>
            </a:r>
            <a:endParaRPr lang="en-US" sz="4374" dirty="0"/>
          </a:p>
        </p:txBody>
      </p:sp>
      <p:sp>
        <p:nvSpPr>
          <p:cNvPr id="5" name="Shape 3"/>
          <p:cNvSpPr/>
          <p:nvPr/>
        </p:nvSpPr>
        <p:spPr>
          <a:xfrm>
            <a:off x="2037993" y="2726293"/>
            <a:ext cx="499943" cy="499943"/>
          </a:xfrm>
          <a:prstGeom prst="roundRect">
            <a:avLst>
              <a:gd name="adj" fmla="val 20000"/>
            </a:avLst>
          </a:prstGeom>
          <a:solidFill>
            <a:srgbClr val="FCE2CF"/>
          </a:solidFill>
          <a:ln w="13811">
            <a:solidFill>
              <a:srgbClr val="F9C59F"/>
            </a:solidFill>
            <a:prstDash val="solid"/>
          </a:ln>
        </p:spPr>
        <p:txBody>
          <a:bodyPr/>
          <a:lstStyle/>
          <a:p>
            <a:endParaRPr lang="en-IN"/>
          </a:p>
        </p:txBody>
      </p:sp>
      <p:sp>
        <p:nvSpPr>
          <p:cNvPr id="6" name="Text 4"/>
          <p:cNvSpPr/>
          <p:nvPr/>
        </p:nvSpPr>
        <p:spPr>
          <a:xfrm>
            <a:off x="2221587" y="2767965"/>
            <a:ext cx="132755" cy="416481"/>
          </a:xfrm>
          <a:prstGeom prst="rect">
            <a:avLst/>
          </a:prstGeom>
          <a:noFill/>
          <a:ln/>
        </p:spPr>
        <p:txBody>
          <a:bodyPr wrap="none" rtlCol="0" anchor="t"/>
          <a:lstStyle/>
          <a:p>
            <a:pPr marL="0" indent="0" algn="ctr">
              <a:lnSpc>
                <a:spcPts val="3281"/>
              </a:lnSpc>
              <a:buNone/>
            </a:pPr>
            <a:r>
              <a:rPr lang="en-US" sz="2624" kern="0" spc="-35" dirty="0">
                <a:solidFill>
                  <a:srgbClr val="2B2E3C"/>
                </a:solidFill>
                <a:latin typeface="Bitter" pitchFamily="34" charset="0"/>
                <a:ea typeface="Bitter" pitchFamily="34" charset="-122"/>
                <a:cs typeface="Bitter" pitchFamily="34" charset="-120"/>
              </a:rPr>
              <a:t>1</a:t>
            </a:r>
            <a:endParaRPr lang="en-US" sz="2624" dirty="0"/>
          </a:p>
        </p:txBody>
      </p:sp>
      <p:sp>
        <p:nvSpPr>
          <p:cNvPr id="7" name="Text 5"/>
          <p:cNvSpPr/>
          <p:nvPr/>
        </p:nvSpPr>
        <p:spPr>
          <a:xfrm>
            <a:off x="2760107" y="2767965"/>
            <a:ext cx="7414855" cy="416481"/>
          </a:xfrm>
          <a:prstGeom prst="rect">
            <a:avLst/>
          </a:prstGeom>
          <a:noFill/>
          <a:ln/>
        </p:spPr>
        <p:txBody>
          <a:bodyPr wrap="none" rtlCol="0" anchor="t"/>
          <a:lstStyle/>
          <a:p>
            <a:pPr marL="0" indent="0">
              <a:lnSpc>
                <a:spcPts val="3281"/>
              </a:lnSpc>
              <a:buNone/>
            </a:pPr>
            <a:r>
              <a:rPr lang="en-US" sz="2624" kern="0" spc="-79" dirty="0">
                <a:solidFill>
                  <a:srgbClr val="2B2E3C"/>
                </a:solidFill>
                <a:latin typeface="Bitter" pitchFamily="34" charset="0"/>
                <a:ea typeface="Bitter" pitchFamily="34" charset="-122"/>
                <a:cs typeface="Bitter" pitchFamily="34" charset="-120"/>
              </a:rPr>
              <a:t>Introduction to Jupyter  Notebook and Visualization</a:t>
            </a:r>
            <a:endParaRPr lang="en-US" sz="2624" dirty="0"/>
          </a:p>
        </p:txBody>
      </p:sp>
      <p:sp>
        <p:nvSpPr>
          <p:cNvPr id="8" name="Shape 6"/>
          <p:cNvSpPr/>
          <p:nvPr/>
        </p:nvSpPr>
        <p:spPr>
          <a:xfrm>
            <a:off x="2037993" y="3864888"/>
            <a:ext cx="499943" cy="499943"/>
          </a:xfrm>
          <a:prstGeom prst="roundRect">
            <a:avLst>
              <a:gd name="adj" fmla="val 20000"/>
            </a:avLst>
          </a:prstGeom>
          <a:solidFill>
            <a:srgbClr val="FCE2CF"/>
          </a:solidFill>
          <a:ln w="13811">
            <a:solidFill>
              <a:srgbClr val="F9C59F"/>
            </a:solidFill>
            <a:prstDash val="solid"/>
          </a:ln>
        </p:spPr>
        <p:txBody>
          <a:bodyPr/>
          <a:lstStyle/>
          <a:p>
            <a:endParaRPr lang="en-IN"/>
          </a:p>
        </p:txBody>
      </p:sp>
      <p:sp>
        <p:nvSpPr>
          <p:cNvPr id="9" name="Text 7"/>
          <p:cNvSpPr/>
          <p:nvPr/>
        </p:nvSpPr>
        <p:spPr>
          <a:xfrm>
            <a:off x="2198727" y="3906560"/>
            <a:ext cx="178475" cy="416481"/>
          </a:xfrm>
          <a:prstGeom prst="rect">
            <a:avLst/>
          </a:prstGeom>
          <a:noFill/>
          <a:ln/>
        </p:spPr>
        <p:txBody>
          <a:bodyPr wrap="none" rtlCol="0" anchor="t"/>
          <a:lstStyle/>
          <a:p>
            <a:pPr marL="0" indent="0" algn="ctr">
              <a:lnSpc>
                <a:spcPts val="3281"/>
              </a:lnSpc>
              <a:buNone/>
            </a:pPr>
            <a:r>
              <a:rPr lang="en-US" sz="2624" kern="0" spc="-35" dirty="0">
                <a:solidFill>
                  <a:srgbClr val="2B2E3C"/>
                </a:solidFill>
                <a:latin typeface="Bitter" pitchFamily="34" charset="0"/>
                <a:ea typeface="Bitter" pitchFamily="34" charset="-122"/>
                <a:cs typeface="Bitter" pitchFamily="34" charset="-120"/>
              </a:rPr>
              <a:t>2</a:t>
            </a:r>
            <a:endParaRPr lang="en-US" sz="2624" dirty="0"/>
          </a:p>
        </p:txBody>
      </p:sp>
      <p:sp>
        <p:nvSpPr>
          <p:cNvPr id="10" name="Text 8"/>
          <p:cNvSpPr/>
          <p:nvPr/>
        </p:nvSpPr>
        <p:spPr>
          <a:xfrm>
            <a:off x="2760107" y="3906560"/>
            <a:ext cx="7480578" cy="416481"/>
          </a:xfrm>
          <a:prstGeom prst="rect">
            <a:avLst/>
          </a:prstGeom>
          <a:noFill/>
          <a:ln/>
        </p:spPr>
        <p:txBody>
          <a:bodyPr wrap="none" rtlCol="0" anchor="t"/>
          <a:lstStyle/>
          <a:p>
            <a:pPr marL="0" indent="0">
              <a:lnSpc>
                <a:spcPts val="3281"/>
              </a:lnSpc>
              <a:buNone/>
            </a:pPr>
            <a:r>
              <a:rPr lang="en-US" sz="2624" kern="0" spc="-79" dirty="0">
                <a:solidFill>
                  <a:srgbClr val="2B2E3C"/>
                </a:solidFill>
                <a:latin typeface="Bitter" pitchFamily="34" charset="0"/>
                <a:ea typeface="Bitter" pitchFamily="34" charset="-122"/>
                <a:cs typeface="Bitter" pitchFamily="34" charset="-120"/>
              </a:rPr>
              <a:t>Data Processing Techniques with Snapshots of Code</a:t>
            </a:r>
            <a:endParaRPr lang="en-US" sz="2624" dirty="0"/>
          </a:p>
        </p:txBody>
      </p:sp>
      <p:sp>
        <p:nvSpPr>
          <p:cNvPr id="11" name="Shape 9"/>
          <p:cNvSpPr/>
          <p:nvPr/>
        </p:nvSpPr>
        <p:spPr>
          <a:xfrm>
            <a:off x="2037993" y="5003483"/>
            <a:ext cx="499943" cy="499943"/>
          </a:xfrm>
          <a:prstGeom prst="roundRect">
            <a:avLst>
              <a:gd name="adj" fmla="val 20000"/>
            </a:avLst>
          </a:prstGeom>
          <a:solidFill>
            <a:srgbClr val="FCE2CF"/>
          </a:solidFill>
          <a:ln w="13811">
            <a:solidFill>
              <a:srgbClr val="F9C59F"/>
            </a:solidFill>
            <a:prstDash val="solid"/>
          </a:ln>
        </p:spPr>
        <p:txBody>
          <a:bodyPr/>
          <a:lstStyle/>
          <a:p>
            <a:endParaRPr lang="en-IN"/>
          </a:p>
        </p:txBody>
      </p:sp>
      <p:sp>
        <p:nvSpPr>
          <p:cNvPr id="12" name="Text 10"/>
          <p:cNvSpPr/>
          <p:nvPr/>
        </p:nvSpPr>
        <p:spPr>
          <a:xfrm>
            <a:off x="2194917" y="5045154"/>
            <a:ext cx="186095" cy="416481"/>
          </a:xfrm>
          <a:prstGeom prst="rect">
            <a:avLst/>
          </a:prstGeom>
          <a:noFill/>
          <a:ln/>
        </p:spPr>
        <p:txBody>
          <a:bodyPr wrap="none" rtlCol="0" anchor="t"/>
          <a:lstStyle/>
          <a:p>
            <a:pPr marL="0" indent="0" algn="ctr">
              <a:lnSpc>
                <a:spcPts val="3281"/>
              </a:lnSpc>
              <a:buNone/>
            </a:pPr>
            <a:r>
              <a:rPr lang="en-US" sz="2624" kern="0" spc="-35" dirty="0">
                <a:solidFill>
                  <a:srgbClr val="2B2E3C"/>
                </a:solidFill>
                <a:latin typeface="Bitter" pitchFamily="34" charset="0"/>
                <a:ea typeface="Bitter" pitchFamily="34" charset="-122"/>
                <a:cs typeface="Bitter" pitchFamily="34" charset="-120"/>
              </a:rPr>
              <a:t>3</a:t>
            </a:r>
            <a:endParaRPr lang="en-US" sz="2624" dirty="0"/>
          </a:p>
        </p:txBody>
      </p:sp>
      <p:sp>
        <p:nvSpPr>
          <p:cNvPr id="13" name="Text 11"/>
          <p:cNvSpPr/>
          <p:nvPr/>
        </p:nvSpPr>
        <p:spPr>
          <a:xfrm>
            <a:off x="2760107" y="5045154"/>
            <a:ext cx="7965877" cy="416481"/>
          </a:xfrm>
          <a:prstGeom prst="rect">
            <a:avLst/>
          </a:prstGeom>
          <a:noFill/>
          <a:ln/>
        </p:spPr>
        <p:txBody>
          <a:bodyPr wrap="none" rtlCol="0" anchor="t"/>
          <a:lstStyle/>
          <a:p>
            <a:pPr marL="0" indent="0">
              <a:lnSpc>
                <a:spcPts val="3281"/>
              </a:lnSpc>
              <a:buNone/>
            </a:pPr>
            <a:r>
              <a:rPr lang="en-US" sz="2624" kern="0" spc="-79" dirty="0">
                <a:solidFill>
                  <a:srgbClr val="2B2E3C"/>
                </a:solidFill>
                <a:latin typeface="Bitter" pitchFamily="34" charset="0"/>
                <a:ea typeface="Bitter" pitchFamily="34" charset="-122"/>
                <a:cs typeface="Bitter" pitchFamily="34" charset="-120"/>
              </a:rPr>
              <a:t>About IBM Cognos and Some Visualizations performed</a:t>
            </a:r>
            <a:endParaRPr lang="en-US" sz="2624" dirty="0"/>
          </a:p>
        </p:txBody>
      </p:sp>
      <p:sp>
        <p:nvSpPr>
          <p:cNvPr id="14" name="Shape 12"/>
          <p:cNvSpPr/>
          <p:nvPr/>
        </p:nvSpPr>
        <p:spPr>
          <a:xfrm>
            <a:off x="2037993" y="6142077"/>
            <a:ext cx="499943" cy="499943"/>
          </a:xfrm>
          <a:prstGeom prst="roundRect">
            <a:avLst>
              <a:gd name="adj" fmla="val 20000"/>
            </a:avLst>
          </a:prstGeom>
          <a:solidFill>
            <a:srgbClr val="FCE2CF"/>
          </a:solidFill>
          <a:ln w="13811">
            <a:solidFill>
              <a:srgbClr val="F9C59F"/>
            </a:solidFill>
            <a:prstDash val="solid"/>
          </a:ln>
        </p:spPr>
        <p:txBody>
          <a:bodyPr/>
          <a:lstStyle/>
          <a:p>
            <a:endParaRPr lang="en-IN"/>
          </a:p>
        </p:txBody>
      </p:sp>
      <p:sp>
        <p:nvSpPr>
          <p:cNvPr id="15" name="Text 13"/>
          <p:cNvSpPr/>
          <p:nvPr/>
        </p:nvSpPr>
        <p:spPr>
          <a:xfrm>
            <a:off x="2191107" y="6183749"/>
            <a:ext cx="193715" cy="416481"/>
          </a:xfrm>
          <a:prstGeom prst="rect">
            <a:avLst/>
          </a:prstGeom>
          <a:noFill/>
          <a:ln/>
        </p:spPr>
        <p:txBody>
          <a:bodyPr wrap="none" rtlCol="0" anchor="t"/>
          <a:lstStyle/>
          <a:p>
            <a:pPr marL="0" indent="0" algn="ctr">
              <a:lnSpc>
                <a:spcPts val="3281"/>
              </a:lnSpc>
              <a:buNone/>
            </a:pPr>
            <a:r>
              <a:rPr lang="en-US" sz="2624" kern="0" spc="-35" dirty="0">
                <a:solidFill>
                  <a:srgbClr val="2B2E3C"/>
                </a:solidFill>
                <a:latin typeface="Bitter" pitchFamily="34" charset="0"/>
                <a:ea typeface="Bitter" pitchFamily="34" charset="-122"/>
                <a:cs typeface="Bitter" pitchFamily="34" charset="-120"/>
              </a:rPr>
              <a:t>4</a:t>
            </a:r>
            <a:endParaRPr lang="en-US" sz="2624" dirty="0"/>
          </a:p>
        </p:txBody>
      </p:sp>
      <p:sp>
        <p:nvSpPr>
          <p:cNvPr id="16" name="Text 14"/>
          <p:cNvSpPr/>
          <p:nvPr/>
        </p:nvSpPr>
        <p:spPr>
          <a:xfrm>
            <a:off x="2760107" y="6183749"/>
            <a:ext cx="2666286" cy="416481"/>
          </a:xfrm>
          <a:prstGeom prst="rect">
            <a:avLst/>
          </a:prstGeom>
          <a:noFill/>
          <a:ln/>
        </p:spPr>
        <p:txBody>
          <a:bodyPr wrap="none" rtlCol="0" anchor="t"/>
          <a:lstStyle/>
          <a:p>
            <a:pPr marL="0" indent="0">
              <a:lnSpc>
                <a:spcPts val="3281"/>
              </a:lnSpc>
              <a:buNone/>
            </a:pPr>
            <a:r>
              <a:rPr lang="en-US" sz="2624" kern="0" spc="-79" dirty="0">
                <a:solidFill>
                  <a:srgbClr val="2B2E3C"/>
                </a:solidFill>
                <a:latin typeface="Bitter" pitchFamily="34" charset="0"/>
                <a:ea typeface="Bitter" pitchFamily="34" charset="-122"/>
                <a:cs typeface="Bitter" pitchFamily="34" charset="-120"/>
              </a:rPr>
              <a:t>Conclusion </a:t>
            </a:r>
            <a:endParaRPr lang="en-US" sz="2624"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txBody>
          <a:bodyPr/>
          <a:lstStyle/>
          <a:p>
            <a:endParaRPr lang="en-IN"/>
          </a:p>
        </p:txBody>
      </p:sp>
      <p:sp>
        <p:nvSpPr>
          <p:cNvPr id="3" name="Shape 1"/>
          <p:cNvSpPr/>
          <p:nvPr/>
        </p:nvSpPr>
        <p:spPr>
          <a:xfrm>
            <a:off x="0" y="0"/>
            <a:ext cx="14630400" cy="8229600"/>
          </a:xfrm>
          <a:prstGeom prst="rect">
            <a:avLst/>
          </a:prstGeom>
          <a:solidFill>
            <a:srgbClr val="FFF8F0"/>
          </a:solidFill>
          <a:ln w="13811">
            <a:solidFill>
              <a:srgbClr val="E5E0DF"/>
            </a:solidFill>
            <a:prstDash val="solid"/>
          </a:ln>
        </p:spPr>
        <p:txBody>
          <a:bodyPr/>
          <a:lstStyle/>
          <a:p>
            <a:endParaRPr lang="en-IN"/>
          </a:p>
        </p:txBody>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FFF8F0">
              <a:alpha val="85000"/>
            </a:srgbClr>
          </a:solidFill>
          <a:ln/>
        </p:spPr>
        <p:txBody>
          <a:bodyPr/>
          <a:lstStyle/>
          <a:p>
            <a:endParaRPr lang="en-IN"/>
          </a:p>
        </p:txBody>
      </p:sp>
      <p:sp>
        <p:nvSpPr>
          <p:cNvPr id="6" name="Text 3"/>
          <p:cNvSpPr/>
          <p:nvPr/>
        </p:nvSpPr>
        <p:spPr>
          <a:xfrm>
            <a:off x="2037993" y="1065014"/>
            <a:ext cx="8577501" cy="694373"/>
          </a:xfrm>
          <a:prstGeom prst="rect">
            <a:avLst/>
          </a:prstGeom>
          <a:noFill/>
          <a:ln/>
        </p:spPr>
        <p:txBody>
          <a:bodyPr wrap="none" rtlCol="0" anchor="t"/>
          <a:lstStyle/>
          <a:p>
            <a:pPr marL="0" indent="0">
              <a:lnSpc>
                <a:spcPts val="5468"/>
              </a:lnSpc>
              <a:buNone/>
            </a:pPr>
            <a:r>
              <a:rPr lang="en-US" sz="4374" kern="0" spc="-131" dirty="0">
                <a:solidFill>
                  <a:srgbClr val="1F7135"/>
                </a:solidFill>
                <a:latin typeface="Bitter" pitchFamily="34" charset="0"/>
                <a:ea typeface="Bitter" pitchFamily="34" charset="-122"/>
                <a:cs typeface="Bitter" pitchFamily="34" charset="-120"/>
              </a:rPr>
              <a:t>Jupyter Notebook and Visualization</a:t>
            </a:r>
            <a:endParaRPr lang="en-US" sz="4374" dirty="0"/>
          </a:p>
        </p:txBody>
      </p:sp>
      <p:pic>
        <p:nvPicPr>
          <p:cNvPr id="7" name="Image 1" descr="preencoded.png"/>
          <p:cNvPicPr>
            <a:picLocks noChangeAspect="1"/>
          </p:cNvPicPr>
          <p:nvPr/>
        </p:nvPicPr>
        <p:blipFill>
          <a:blip r:embed="rId4"/>
          <a:stretch>
            <a:fillRect/>
          </a:stretch>
        </p:blipFill>
        <p:spPr>
          <a:xfrm>
            <a:off x="2037993" y="2092643"/>
            <a:ext cx="5110520" cy="3158490"/>
          </a:xfrm>
          <a:prstGeom prst="rect">
            <a:avLst/>
          </a:prstGeom>
        </p:spPr>
      </p:pic>
      <p:sp>
        <p:nvSpPr>
          <p:cNvPr id="8" name="Text 4"/>
          <p:cNvSpPr/>
          <p:nvPr/>
        </p:nvSpPr>
        <p:spPr>
          <a:xfrm>
            <a:off x="2037993" y="5528786"/>
            <a:ext cx="3615571" cy="347186"/>
          </a:xfrm>
          <a:prstGeom prst="rect">
            <a:avLst/>
          </a:prstGeom>
          <a:noFill/>
          <a:ln/>
        </p:spPr>
        <p:txBody>
          <a:bodyPr wrap="none" rtlCol="0" anchor="t"/>
          <a:lstStyle/>
          <a:p>
            <a:pPr marL="0" indent="0" algn="l">
              <a:lnSpc>
                <a:spcPts val="2734"/>
              </a:lnSpc>
              <a:buNone/>
            </a:pPr>
            <a:r>
              <a:rPr lang="en-US" sz="2187" b="1" kern="0" spc="-66" dirty="0">
                <a:solidFill>
                  <a:srgbClr val="2C3F42"/>
                </a:solidFill>
                <a:latin typeface="Bitter" pitchFamily="34" charset="0"/>
                <a:ea typeface="Bitter" pitchFamily="34" charset="-122"/>
                <a:cs typeface="Bitter" pitchFamily="34" charset="-120"/>
              </a:rPr>
              <a:t>Anaconda's Jupyter Notebook</a:t>
            </a:r>
            <a:endParaRPr lang="en-US" sz="2187" dirty="0"/>
          </a:p>
        </p:txBody>
      </p:sp>
      <p:sp>
        <p:nvSpPr>
          <p:cNvPr id="9" name="Text 5"/>
          <p:cNvSpPr/>
          <p:nvPr/>
        </p:nvSpPr>
        <p:spPr>
          <a:xfrm>
            <a:off x="2037993" y="6098143"/>
            <a:ext cx="5110520" cy="1066205"/>
          </a:xfrm>
          <a:prstGeom prst="rect">
            <a:avLst/>
          </a:prstGeom>
          <a:noFill/>
          <a:ln/>
        </p:spPr>
        <p:txBody>
          <a:bodyPr wrap="square" rtlCol="0" anchor="t"/>
          <a:lstStyle/>
          <a:p>
            <a:pPr marL="0" indent="0" algn="l">
              <a:lnSpc>
                <a:spcPts val="2799"/>
              </a:lnSpc>
              <a:buNone/>
            </a:pPr>
            <a:r>
              <a:rPr lang="en-US" sz="1750" i="1" kern="0" spc="-35" dirty="0">
                <a:solidFill>
                  <a:srgbClr val="2B2E3C"/>
                </a:solidFill>
                <a:latin typeface="Open Sans" pitchFamily="34" charset="0"/>
                <a:ea typeface="Open Sans" pitchFamily="34" charset="-122"/>
                <a:cs typeface="Open Sans" pitchFamily="34" charset="-120"/>
              </a:rPr>
              <a:t>Our analysis was conducted in a Jupyter Notebook environment, which allowed us to interact with the data in real-time and visually present our findings.</a:t>
            </a:r>
            <a:endParaRPr lang="en-US" sz="1750" dirty="0"/>
          </a:p>
        </p:txBody>
      </p:sp>
      <p:pic>
        <p:nvPicPr>
          <p:cNvPr id="10" name="Image 2" descr="preencoded.png"/>
          <p:cNvPicPr>
            <a:picLocks noChangeAspect="1"/>
          </p:cNvPicPr>
          <p:nvPr/>
        </p:nvPicPr>
        <p:blipFill>
          <a:blip r:embed="rId5"/>
          <a:stretch>
            <a:fillRect/>
          </a:stretch>
        </p:blipFill>
        <p:spPr>
          <a:xfrm>
            <a:off x="7481768" y="2092643"/>
            <a:ext cx="5110639" cy="3158609"/>
          </a:xfrm>
          <a:prstGeom prst="rect">
            <a:avLst/>
          </a:prstGeom>
        </p:spPr>
      </p:pic>
      <p:sp>
        <p:nvSpPr>
          <p:cNvPr id="11" name="Text 6"/>
          <p:cNvSpPr/>
          <p:nvPr/>
        </p:nvSpPr>
        <p:spPr>
          <a:xfrm>
            <a:off x="7481768" y="5528905"/>
            <a:ext cx="3130034" cy="347186"/>
          </a:xfrm>
          <a:prstGeom prst="rect">
            <a:avLst/>
          </a:prstGeom>
          <a:noFill/>
          <a:ln/>
        </p:spPr>
        <p:txBody>
          <a:bodyPr wrap="none" rtlCol="0" anchor="t"/>
          <a:lstStyle/>
          <a:p>
            <a:pPr marL="0" indent="0" algn="l">
              <a:lnSpc>
                <a:spcPts val="2734"/>
              </a:lnSpc>
              <a:buNone/>
            </a:pPr>
            <a:r>
              <a:rPr lang="en-US" sz="2187" b="1" kern="0" spc="-66" dirty="0">
                <a:solidFill>
                  <a:srgbClr val="2C3F42"/>
                </a:solidFill>
                <a:latin typeface="Bitter" pitchFamily="34" charset="0"/>
                <a:ea typeface="Bitter" pitchFamily="34" charset="-122"/>
                <a:cs typeface="Bitter" pitchFamily="34" charset="-120"/>
              </a:rPr>
              <a:t>IBM Cognos Visualization</a:t>
            </a:r>
            <a:endParaRPr lang="en-US" sz="2187" dirty="0"/>
          </a:p>
        </p:txBody>
      </p:sp>
      <p:sp>
        <p:nvSpPr>
          <p:cNvPr id="12" name="Text 7"/>
          <p:cNvSpPr/>
          <p:nvPr/>
        </p:nvSpPr>
        <p:spPr>
          <a:xfrm>
            <a:off x="7481768" y="6098262"/>
            <a:ext cx="5110639" cy="1066205"/>
          </a:xfrm>
          <a:prstGeom prst="rect">
            <a:avLst/>
          </a:prstGeom>
          <a:noFill/>
          <a:ln/>
        </p:spPr>
        <p:txBody>
          <a:bodyPr wrap="square" rtlCol="0" anchor="t"/>
          <a:lstStyle/>
          <a:p>
            <a:pPr marL="0" indent="0" algn="l">
              <a:lnSpc>
                <a:spcPts val="2799"/>
              </a:lnSpc>
              <a:buNone/>
            </a:pPr>
            <a:r>
              <a:rPr lang="en-US" sz="1750" i="1" kern="0" spc="-35" dirty="0">
                <a:solidFill>
                  <a:srgbClr val="2B2E3C"/>
                </a:solidFill>
                <a:latin typeface="Open Sans" pitchFamily="34" charset="0"/>
                <a:ea typeface="Open Sans" pitchFamily="34" charset="-122"/>
                <a:cs typeface="Open Sans" pitchFamily="34" charset="-120"/>
              </a:rPr>
              <a:t>We used Python libraries to develop custom visualizations of the data that helped us present our findings in a clear, concise, and engaging way.</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txBody>
          <a:bodyPr/>
          <a:lstStyle/>
          <a:p>
            <a:endParaRPr lang="en-IN"/>
          </a:p>
        </p:txBody>
      </p:sp>
      <p:sp>
        <p:nvSpPr>
          <p:cNvPr id="3" name="Shape 1"/>
          <p:cNvSpPr/>
          <p:nvPr/>
        </p:nvSpPr>
        <p:spPr>
          <a:xfrm>
            <a:off x="0" y="0"/>
            <a:ext cx="14630400" cy="8229600"/>
          </a:xfrm>
          <a:prstGeom prst="rect">
            <a:avLst/>
          </a:prstGeom>
          <a:solidFill>
            <a:srgbClr val="FFF8F0"/>
          </a:solidFill>
          <a:ln w="13811">
            <a:solidFill>
              <a:srgbClr val="E5E0DF"/>
            </a:solidFill>
            <a:prstDash val="solid"/>
          </a:ln>
        </p:spPr>
        <p:txBody>
          <a:bodyPr/>
          <a:lstStyle/>
          <a:p>
            <a:endParaRPr lang="en-IN"/>
          </a:p>
        </p:txBody>
      </p:sp>
      <p:sp>
        <p:nvSpPr>
          <p:cNvPr id="4" name="Text 2"/>
          <p:cNvSpPr/>
          <p:nvPr/>
        </p:nvSpPr>
        <p:spPr>
          <a:xfrm>
            <a:off x="833199" y="2404110"/>
            <a:ext cx="7477601" cy="1388745"/>
          </a:xfrm>
          <a:prstGeom prst="rect">
            <a:avLst/>
          </a:prstGeom>
          <a:noFill/>
          <a:ln/>
        </p:spPr>
        <p:txBody>
          <a:bodyPr wrap="square" rtlCol="0" anchor="t"/>
          <a:lstStyle/>
          <a:p>
            <a:pPr marL="0" indent="0">
              <a:lnSpc>
                <a:spcPts val="5468"/>
              </a:lnSpc>
              <a:buNone/>
            </a:pPr>
            <a:r>
              <a:rPr lang="en-US" sz="4374" kern="0" spc="-131" dirty="0">
                <a:solidFill>
                  <a:srgbClr val="1F7135"/>
                </a:solidFill>
                <a:latin typeface="Bitter" pitchFamily="34" charset="0"/>
                <a:ea typeface="Bitter" pitchFamily="34" charset="-122"/>
                <a:cs typeface="Bitter" pitchFamily="34" charset="-120"/>
              </a:rPr>
              <a:t>Data Processing: Unleashing the Power of Cleaned Data</a:t>
            </a:r>
            <a:endParaRPr lang="en-US" sz="4374" dirty="0"/>
          </a:p>
        </p:txBody>
      </p:sp>
      <p:pic>
        <p:nvPicPr>
          <p:cNvPr id="5" name="Image 0" descr="preencoded.png"/>
          <p:cNvPicPr>
            <a:picLocks noChangeAspect="1"/>
          </p:cNvPicPr>
          <p:nvPr/>
        </p:nvPicPr>
        <p:blipFill>
          <a:blip r:embed="rId3"/>
          <a:stretch>
            <a:fillRect/>
          </a:stretch>
        </p:blipFill>
        <p:spPr>
          <a:xfrm>
            <a:off x="860941" y="4243507"/>
            <a:ext cx="124897" cy="166568"/>
          </a:xfrm>
          <a:prstGeom prst="rect">
            <a:avLst/>
          </a:prstGeom>
        </p:spPr>
      </p:pic>
      <p:sp>
        <p:nvSpPr>
          <p:cNvPr id="6" name="Text 3"/>
          <p:cNvSpPr/>
          <p:nvPr/>
        </p:nvSpPr>
        <p:spPr>
          <a:xfrm>
            <a:off x="1166455" y="4126111"/>
            <a:ext cx="7144345" cy="399812"/>
          </a:xfrm>
          <a:prstGeom prst="rect">
            <a:avLst/>
          </a:prstGeom>
          <a:noFill/>
          <a:ln/>
        </p:spPr>
        <p:txBody>
          <a:bodyPr wrap="none" rtlCol="0" anchor="t"/>
          <a:lstStyle/>
          <a:p>
            <a:pPr marL="0" indent="0">
              <a:lnSpc>
                <a:spcPts val="3149"/>
              </a:lnSpc>
              <a:buNone/>
            </a:pPr>
            <a:r>
              <a:rPr lang="en-US" sz="1750" i="1" kern="0" spc="-35" dirty="0">
                <a:solidFill>
                  <a:srgbClr val="2B2E3C"/>
                </a:solidFill>
                <a:latin typeface="Open Sans" pitchFamily="34" charset="0"/>
                <a:ea typeface="Open Sans" pitchFamily="34" charset="-122"/>
                <a:cs typeface="Open Sans" pitchFamily="34" charset="-120"/>
              </a:rPr>
              <a:t>Streamlined Processing</a:t>
            </a:r>
            <a:endParaRPr lang="en-US" sz="1750" dirty="0"/>
          </a:p>
        </p:txBody>
      </p:sp>
      <p:pic>
        <p:nvPicPr>
          <p:cNvPr id="7" name="Image 1" descr="preencoded.png"/>
          <p:cNvPicPr>
            <a:picLocks noChangeAspect="1"/>
          </p:cNvPicPr>
          <p:nvPr/>
        </p:nvPicPr>
        <p:blipFill>
          <a:blip r:embed="rId3"/>
          <a:stretch>
            <a:fillRect/>
          </a:stretch>
        </p:blipFill>
        <p:spPr>
          <a:xfrm>
            <a:off x="860941" y="4893231"/>
            <a:ext cx="124897" cy="166568"/>
          </a:xfrm>
          <a:prstGeom prst="rect">
            <a:avLst/>
          </a:prstGeom>
        </p:spPr>
      </p:pic>
      <p:sp>
        <p:nvSpPr>
          <p:cNvPr id="8" name="Text 4"/>
          <p:cNvSpPr/>
          <p:nvPr/>
        </p:nvSpPr>
        <p:spPr>
          <a:xfrm>
            <a:off x="1166455" y="4775835"/>
            <a:ext cx="7144345" cy="399812"/>
          </a:xfrm>
          <a:prstGeom prst="rect">
            <a:avLst/>
          </a:prstGeom>
          <a:noFill/>
          <a:ln/>
        </p:spPr>
        <p:txBody>
          <a:bodyPr wrap="none" rtlCol="0" anchor="t"/>
          <a:lstStyle/>
          <a:p>
            <a:pPr marL="0" indent="0">
              <a:lnSpc>
                <a:spcPts val="3149"/>
              </a:lnSpc>
              <a:buNone/>
            </a:pPr>
            <a:r>
              <a:rPr lang="en-US" sz="1750" i="1" kern="0" spc="-35" dirty="0">
                <a:solidFill>
                  <a:srgbClr val="2B2E3C"/>
                </a:solidFill>
                <a:latin typeface="Open Sans" pitchFamily="34" charset="0"/>
                <a:ea typeface="Open Sans" pitchFamily="34" charset="-122"/>
                <a:cs typeface="Open Sans" pitchFamily="34" charset="-120"/>
              </a:rPr>
              <a:t>Data Manipulation</a:t>
            </a:r>
            <a:endParaRPr lang="en-US" sz="1750" dirty="0"/>
          </a:p>
        </p:txBody>
      </p:sp>
      <p:pic>
        <p:nvPicPr>
          <p:cNvPr id="9" name="Image 2" descr="preencoded.png"/>
          <p:cNvPicPr>
            <a:picLocks noChangeAspect="1"/>
          </p:cNvPicPr>
          <p:nvPr/>
        </p:nvPicPr>
        <p:blipFill>
          <a:blip r:embed="rId3"/>
          <a:stretch>
            <a:fillRect/>
          </a:stretch>
        </p:blipFill>
        <p:spPr>
          <a:xfrm>
            <a:off x="860941" y="5542955"/>
            <a:ext cx="124897" cy="166568"/>
          </a:xfrm>
          <a:prstGeom prst="rect">
            <a:avLst/>
          </a:prstGeom>
        </p:spPr>
      </p:pic>
      <p:sp>
        <p:nvSpPr>
          <p:cNvPr id="10" name="Text 5"/>
          <p:cNvSpPr/>
          <p:nvPr/>
        </p:nvSpPr>
        <p:spPr>
          <a:xfrm>
            <a:off x="1166455" y="5425559"/>
            <a:ext cx="7144345" cy="399812"/>
          </a:xfrm>
          <a:prstGeom prst="rect">
            <a:avLst/>
          </a:prstGeom>
          <a:noFill/>
          <a:ln/>
        </p:spPr>
        <p:txBody>
          <a:bodyPr wrap="none" rtlCol="0" anchor="t"/>
          <a:lstStyle/>
          <a:p>
            <a:pPr marL="0" indent="0">
              <a:lnSpc>
                <a:spcPts val="3149"/>
              </a:lnSpc>
              <a:buNone/>
            </a:pPr>
            <a:r>
              <a:rPr lang="en-US" sz="1750" i="1" kern="0" spc="-35" dirty="0">
                <a:solidFill>
                  <a:srgbClr val="2B2E3C"/>
                </a:solidFill>
                <a:latin typeface="Open Sans" pitchFamily="34" charset="0"/>
                <a:ea typeface="Open Sans" pitchFamily="34" charset="-122"/>
                <a:cs typeface="Open Sans" pitchFamily="34" charset="-120"/>
              </a:rPr>
              <a:t>Advanced Analytics</a:t>
            </a:r>
            <a:endParaRPr lang="en-US" sz="1750" dirty="0"/>
          </a:p>
        </p:txBody>
      </p:sp>
      <p:pic>
        <p:nvPicPr>
          <p:cNvPr id="11" name="Image 3" descr="preencoded.png"/>
          <p:cNvPicPr>
            <a:picLocks noChangeAspect="1"/>
          </p:cNvPicPr>
          <p:nvPr/>
        </p:nvPicPr>
        <p:blipFill>
          <a:blip r:embed="rId4"/>
          <a:stretch>
            <a:fillRect/>
          </a:stretch>
        </p:blipFill>
        <p:spPr>
          <a:xfrm>
            <a:off x="9144000" y="0"/>
            <a:ext cx="5486400" cy="822960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txBody>
          <a:bodyPr/>
          <a:lstStyle/>
          <a:p>
            <a:endParaRPr lang="en-IN"/>
          </a:p>
        </p:txBody>
      </p:sp>
      <p:sp>
        <p:nvSpPr>
          <p:cNvPr id="3" name="Shape 1"/>
          <p:cNvSpPr/>
          <p:nvPr/>
        </p:nvSpPr>
        <p:spPr>
          <a:xfrm>
            <a:off x="0" y="0"/>
            <a:ext cx="14630400" cy="8229600"/>
          </a:xfrm>
          <a:prstGeom prst="rect">
            <a:avLst/>
          </a:prstGeom>
          <a:solidFill>
            <a:srgbClr val="FFF8F0"/>
          </a:solidFill>
          <a:ln w="13811">
            <a:solidFill>
              <a:srgbClr val="E5E0DF"/>
            </a:solidFill>
            <a:prstDash val="solid"/>
          </a:ln>
        </p:spPr>
        <p:txBody>
          <a:bodyPr/>
          <a:lstStyle/>
          <a:p>
            <a:endParaRPr lang="en-IN"/>
          </a:p>
        </p:txBody>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19599" y="1823918"/>
            <a:ext cx="5797987" cy="694373"/>
          </a:xfrm>
          <a:prstGeom prst="rect">
            <a:avLst/>
          </a:prstGeom>
          <a:noFill/>
          <a:ln/>
        </p:spPr>
        <p:txBody>
          <a:bodyPr wrap="none" rtlCol="0" anchor="t"/>
          <a:lstStyle/>
          <a:p>
            <a:pPr marL="0" indent="0">
              <a:lnSpc>
                <a:spcPts val="5468"/>
              </a:lnSpc>
              <a:buNone/>
            </a:pPr>
            <a:r>
              <a:rPr lang="en-US" sz="4374" kern="0" spc="-131" dirty="0">
                <a:solidFill>
                  <a:srgbClr val="1F7135"/>
                </a:solidFill>
                <a:latin typeface="Bitter" pitchFamily="34" charset="0"/>
                <a:ea typeface="Bitter" pitchFamily="34" charset="-122"/>
                <a:cs typeface="Bitter" pitchFamily="34" charset="-120"/>
              </a:rPr>
              <a:t>Streamlined Processing</a:t>
            </a:r>
            <a:endParaRPr lang="en-US" sz="4374" dirty="0"/>
          </a:p>
        </p:txBody>
      </p:sp>
      <p:sp>
        <p:nvSpPr>
          <p:cNvPr id="6" name="Text 3"/>
          <p:cNvSpPr/>
          <p:nvPr/>
        </p:nvSpPr>
        <p:spPr>
          <a:xfrm>
            <a:off x="6319599" y="2851547"/>
            <a:ext cx="7477601" cy="3554016"/>
          </a:xfrm>
          <a:prstGeom prst="rect">
            <a:avLst/>
          </a:prstGeom>
          <a:noFill/>
          <a:ln/>
        </p:spPr>
        <p:txBody>
          <a:bodyPr wrap="square" rtlCol="0" anchor="t"/>
          <a:lstStyle/>
          <a:p>
            <a:pPr marL="0" indent="0">
              <a:lnSpc>
                <a:spcPts val="2799"/>
              </a:lnSpc>
              <a:buNone/>
            </a:pPr>
            <a:r>
              <a:rPr lang="en-US" sz="1750" i="1" kern="0" spc="-35" dirty="0">
                <a:solidFill>
                  <a:srgbClr val="2B2E3C"/>
                </a:solidFill>
                <a:latin typeface="Open Sans" pitchFamily="34" charset="0"/>
                <a:ea typeface="Open Sans" pitchFamily="34" charset="-122"/>
                <a:cs typeface="Open Sans" pitchFamily="34" charset="-120"/>
              </a:rPr>
              <a:t>Streamlined processing in data cleaning within a Jupyter Notebook is a critical aspect of data analysis and preparation. Jupyter Notebook is an open-source, interactive environment that combines code, documentation, and visualizations, making it a popular choice for data scientists and analysts. To streamline data cleaning, several key steps should be followed. First, data should be imported into the notebook, typically using libraries like Pandas. Data profiling is essential to understand its structure and identify issues such as missing values, outliers, and inconsistent data types. Once identified, missing values can be handled through imputation or removal, while outliers might require further investigation.</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txBody>
          <a:bodyPr/>
          <a:lstStyle/>
          <a:p>
            <a:endParaRPr lang="en-IN"/>
          </a:p>
        </p:txBody>
      </p:sp>
      <p:sp>
        <p:nvSpPr>
          <p:cNvPr id="3" name="Shape 1"/>
          <p:cNvSpPr/>
          <p:nvPr/>
        </p:nvSpPr>
        <p:spPr>
          <a:xfrm>
            <a:off x="0" y="0"/>
            <a:ext cx="14630400" cy="8229600"/>
          </a:xfrm>
          <a:prstGeom prst="rect">
            <a:avLst/>
          </a:prstGeom>
          <a:solidFill>
            <a:srgbClr val="FFF8F0"/>
          </a:solidFill>
          <a:ln w="11787">
            <a:solidFill>
              <a:srgbClr val="E5E0DF"/>
            </a:solidFill>
            <a:prstDash val="solid"/>
          </a:ln>
        </p:spPr>
        <p:txBody>
          <a:bodyPr/>
          <a:lstStyle/>
          <a:p>
            <a:endParaRPr lang="en-IN"/>
          </a:p>
        </p:txBody>
      </p:sp>
      <p:pic>
        <p:nvPicPr>
          <p:cNvPr id="4" name="Image 0" descr="preencoded.png"/>
          <p:cNvPicPr>
            <a:picLocks noChangeAspect="1"/>
          </p:cNvPicPr>
          <p:nvPr/>
        </p:nvPicPr>
        <p:blipFill>
          <a:blip r:embed="rId3"/>
          <a:stretch>
            <a:fillRect/>
          </a:stretch>
        </p:blipFill>
        <p:spPr>
          <a:xfrm>
            <a:off x="2809756" y="523042"/>
            <a:ext cx="2813923" cy="1739027"/>
          </a:xfrm>
          <a:prstGeom prst="rect">
            <a:avLst/>
          </a:prstGeom>
        </p:spPr>
      </p:pic>
      <p:sp>
        <p:nvSpPr>
          <p:cNvPr id="5" name="Text 2"/>
          <p:cNvSpPr/>
          <p:nvPr/>
        </p:nvSpPr>
        <p:spPr>
          <a:xfrm>
            <a:off x="2809756" y="2499122"/>
            <a:ext cx="1897023" cy="296466"/>
          </a:xfrm>
          <a:prstGeom prst="rect">
            <a:avLst/>
          </a:prstGeom>
          <a:noFill/>
          <a:ln/>
        </p:spPr>
        <p:txBody>
          <a:bodyPr wrap="none" rtlCol="0" anchor="t"/>
          <a:lstStyle/>
          <a:p>
            <a:pPr marL="0" indent="0" algn="l">
              <a:lnSpc>
                <a:spcPts val="2334"/>
              </a:lnSpc>
              <a:buNone/>
            </a:pPr>
            <a:r>
              <a:rPr lang="en-US" sz="1867" b="1" kern="0" spc="-56" dirty="0">
                <a:solidFill>
                  <a:srgbClr val="2C3F42"/>
                </a:solidFill>
                <a:latin typeface="Bitter" pitchFamily="34" charset="0"/>
                <a:ea typeface="Bitter" pitchFamily="34" charset="-122"/>
                <a:cs typeface="Bitter" pitchFamily="34" charset="-120"/>
              </a:rPr>
              <a:t>Blank Spaces </a:t>
            </a:r>
            <a:endParaRPr lang="en-US" sz="1867" dirty="0"/>
          </a:p>
        </p:txBody>
      </p:sp>
      <p:sp>
        <p:nvSpPr>
          <p:cNvPr id="6" name="Text 3"/>
          <p:cNvSpPr/>
          <p:nvPr/>
        </p:nvSpPr>
        <p:spPr>
          <a:xfrm>
            <a:off x="2809756" y="2985254"/>
            <a:ext cx="2813923" cy="2730341"/>
          </a:xfrm>
          <a:prstGeom prst="rect">
            <a:avLst/>
          </a:prstGeom>
          <a:noFill/>
          <a:ln/>
        </p:spPr>
        <p:txBody>
          <a:bodyPr wrap="square" rtlCol="0" anchor="t"/>
          <a:lstStyle/>
          <a:p>
            <a:pPr marL="0" indent="0" algn="l">
              <a:lnSpc>
                <a:spcPts val="2390"/>
              </a:lnSpc>
              <a:buNone/>
            </a:pPr>
            <a:r>
              <a:rPr lang="en-US" sz="1494" i="1" kern="0" spc="-30" dirty="0">
                <a:solidFill>
                  <a:srgbClr val="2B2E3C"/>
                </a:solidFill>
                <a:latin typeface="Open Sans" pitchFamily="34" charset="0"/>
                <a:ea typeface="Open Sans" pitchFamily="34" charset="-122"/>
                <a:cs typeface="Open Sans" pitchFamily="34" charset="-120"/>
              </a:rPr>
              <a:t>Blank spaces, or missing values, in a dataset are a common challenge in data analysis. These empty or undefined data points can arise for various reasons, including data entry errors, equipment malfunctions, or simply because certain information wasn't collected. </a:t>
            </a:r>
            <a:endParaRPr lang="en-US" sz="1494" dirty="0"/>
          </a:p>
        </p:txBody>
      </p:sp>
      <p:sp>
        <p:nvSpPr>
          <p:cNvPr id="7" name="Text 4"/>
          <p:cNvSpPr/>
          <p:nvPr/>
        </p:nvSpPr>
        <p:spPr>
          <a:xfrm>
            <a:off x="2809756" y="5886212"/>
            <a:ext cx="2813923" cy="1820228"/>
          </a:xfrm>
          <a:prstGeom prst="rect">
            <a:avLst/>
          </a:prstGeom>
          <a:noFill/>
          <a:ln/>
        </p:spPr>
        <p:txBody>
          <a:bodyPr wrap="square" rtlCol="0" anchor="t"/>
          <a:lstStyle/>
          <a:p>
            <a:pPr marL="0" indent="0" algn="l">
              <a:lnSpc>
                <a:spcPts val="2390"/>
              </a:lnSpc>
              <a:buNone/>
            </a:pPr>
            <a:r>
              <a:rPr lang="en-US" sz="1494" i="1" kern="0" spc="-30" dirty="0">
                <a:solidFill>
                  <a:srgbClr val="2B2E3C"/>
                </a:solidFill>
                <a:latin typeface="Open Sans" pitchFamily="34" charset="0"/>
                <a:ea typeface="Open Sans" pitchFamily="34" charset="-122"/>
                <a:cs typeface="Open Sans" pitchFamily="34" charset="-120"/>
              </a:rPr>
              <a:t>Dealing with missing values is crucial for accurate and meaningful analysis.data cleaning should be a dynamic process with regular checks and iterations.</a:t>
            </a:r>
            <a:endParaRPr lang="en-US" sz="1494" dirty="0"/>
          </a:p>
        </p:txBody>
      </p:sp>
      <p:pic>
        <p:nvPicPr>
          <p:cNvPr id="8" name="Image 1" descr="preencoded.png"/>
          <p:cNvPicPr>
            <a:picLocks noChangeAspect="1"/>
          </p:cNvPicPr>
          <p:nvPr/>
        </p:nvPicPr>
        <p:blipFill>
          <a:blip r:embed="rId4"/>
          <a:stretch>
            <a:fillRect/>
          </a:stretch>
        </p:blipFill>
        <p:spPr>
          <a:xfrm>
            <a:off x="5908119" y="523042"/>
            <a:ext cx="2814042" cy="1739146"/>
          </a:xfrm>
          <a:prstGeom prst="rect">
            <a:avLst/>
          </a:prstGeom>
        </p:spPr>
      </p:pic>
      <p:sp>
        <p:nvSpPr>
          <p:cNvPr id="9" name="Text 5"/>
          <p:cNvSpPr/>
          <p:nvPr/>
        </p:nvSpPr>
        <p:spPr>
          <a:xfrm>
            <a:off x="5908119" y="2499241"/>
            <a:ext cx="1897023" cy="296466"/>
          </a:xfrm>
          <a:prstGeom prst="rect">
            <a:avLst/>
          </a:prstGeom>
          <a:noFill/>
          <a:ln/>
        </p:spPr>
        <p:txBody>
          <a:bodyPr wrap="none" rtlCol="0" anchor="t"/>
          <a:lstStyle/>
          <a:p>
            <a:pPr marL="0" indent="0" algn="l">
              <a:lnSpc>
                <a:spcPts val="2334"/>
              </a:lnSpc>
              <a:buNone/>
            </a:pPr>
            <a:r>
              <a:rPr lang="en-US" sz="1867" b="1" kern="0" spc="-56" dirty="0">
                <a:solidFill>
                  <a:srgbClr val="2C3F42"/>
                </a:solidFill>
                <a:latin typeface="Bitter" pitchFamily="34" charset="0"/>
                <a:ea typeface="Bitter" pitchFamily="34" charset="-122"/>
                <a:cs typeface="Bitter" pitchFamily="34" charset="-120"/>
              </a:rPr>
              <a:t>Null values </a:t>
            </a:r>
            <a:endParaRPr lang="en-US" sz="1867" dirty="0"/>
          </a:p>
        </p:txBody>
      </p:sp>
      <p:sp>
        <p:nvSpPr>
          <p:cNvPr id="10" name="Text 6"/>
          <p:cNvSpPr/>
          <p:nvPr/>
        </p:nvSpPr>
        <p:spPr>
          <a:xfrm>
            <a:off x="5908119" y="2985373"/>
            <a:ext cx="2814042" cy="2730341"/>
          </a:xfrm>
          <a:prstGeom prst="rect">
            <a:avLst/>
          </a:prstGeom>
          <a:noFill/>
          <a:ln/>
        </p:spPr>
        <p:txBody>
          <a:bodyPr wrap="square" rtlCol="0" anchor="t"/>
          <a:lstStyle/>
          <a:p>
            <a:pPr marL="0" indent="0" algn="l">
              <a:lnSpc>
                <a:spcPts val="2390"/>
              </a:lnSpc>
              <a:buNone/>
            </a:pPr>
            <a:r>
              <a:rPr lang="en-US" sz="1494" i="1" kern="0" spc="-30" dirty="0">
                <a:solidFill>
                  <a:srgbClr val="2B2E3C"/>
                </a:solidFill>
                <a:latin typeface="Open Sans" pitchFamily="34" charset="0"/>
                <a:ea typeface="Open Sans" pitchFamily="34" charset="-122"/>
                <a:cs typeface="Open Sans" pitchFamily="34" charset="-120"/>
              </a:rPr>
              <a:t>Null values, often represented as "NaN" (Not-a-Number) in datasets, are a common issue in data analysis. These missing values can arise due to various reasons, such as data entry errors, sensor malfunctions, or simply the absence of information.</a:t>
            </a:r>
            <a:endParaRPr lang="en-US" sz="1494" dirty="0"/>
          </a:p>
        </p:txBody>
      </p:sp>
      <p:sp>
        <p:nvSpPr>
          <p:cNvPr id="11" name="Text 7"/>
          <p:cNvSpPr/>
          <p:nvPr/>
        </p:nvSpPr>
        <p:spPr>
          <a:xfrm>
            <a:off x="5908119" y="5886331"/>
            <a:ext cx="2814042" cy="1516856"/>
          </a:xfrm>
          <a:prstGeom prst="rect">
            <a:avLst/>
          </a:prstGeom>
          <a:noFill/>
          <a:ln/>
        </p:spPr>
        <p:txBody>
          <a:bodyPr wrap="square" rtlCol="0" anchor="t"/>
          <a:lstStyle/>
          <a:p>
            <a:pPr marL="0" indent="0" algn="l">
              <a:lnSpc>
                <a:spcPts val="2390"/>
              </a:lnSpc>
              <a:buNone/>
            </a:pPr>
            <a:r>
              <a:rPr lang="en-US" sz="1494" i="1" kern="0" spc="-30" dirty="0">
                <a:solidFill>
                  <a:srgbClr val="2B2E3C"/>
                </a:solidFill>
                <a:latin typeface="Open Sans" pitchFamily="34" charset="0"/>
                <a:ea typeface="Open Sans" pitchFamily="34" charset="-122"/>
                <a:cs typeface="Open Sans" pitchFamily="34" charset="-120"/>
              </a:rPr>
              <a:t> Dealing with null values is crucial because they can significantly impact the accuracy and reliability of any analysis or model built on the dataset.</a:t>
            </a:r>
            <a:endParaRPr lang="en-US" sz="1494" dirty="0"/>
          </a:p>
        </p:txBody>
      </p:sp>
      <p:pic>
        <p:nvPicPr>
          <p:cNvPr id="12" name="Image 2" descr="preencoded.png"/>
          <p:cNvPicPr>
            <a:picLocks noChangeAspect="1"/>
          </p:cNvPicPr>
          <p:nvPr/>
        </p:nvPicPr>
        <p:blipFill>
          <a:blip r:embed="rId5"/>
          <a:stretch>
            <a:fillRect/>
          </a:stretch>
        </p:blipFill>
        <p:spPr>
          <a:xfrm>
            <a:off x="9006602" y="523042"/>
            <a:ext cx="2814042" cy="1739146"/>
          </a:xfrm>
          <a:prstGeom prst="rect">
            <a:avLst/>
          </a:prstGeom>
        </p:spPr>
      </p:pic>
      <p:sp>
        <p:nvSpPr>
          <p:cNvPr id="13" name="Text 8"/>
          <p:cNvSpPr/>
          <p:nvPr/>
        </p:nvSpPr>
        <p:spPr>
          <a:xfrm>
            <a:off x="9006602" y="2499241"/>
            <a:ext cx="1897023" cy="296466"/>
          </a:xfrm>
          <a:prstGeom prst="rect">
            <a:avLst/>
          </a:prstGeom>
          <a:noFill/>
          <a:ln/>
        </p:spPr>
        <p:txBody>
          <a:bodyPr wrap="none" rtlCol="0" anchor="t"/>
          <a:lstStyle/>
          <a:p>
            <a:pPr marL="0" indent="0" algn="l">
              <a:lnSpc>
                <a:spcPts val="2334"/>
              </a:lnSpc>
              <a:buNone/>
            </a:pPr>
            <a:r>
              <a:rPr lang="en-US" sz="1867" b="1" kern="0" spc="-56" dirty="0">
                <a:solidFill>
                  <a:srgbClr val="2C3F42"/>
                </a:solidFill>
                <a:latin typeface="Bitter" pitchFamily="34" charset="0"/>
                <a:ea typeface="Bitter" pitchFamily="34" charset="-122"/>
                <a:cs typeface="Bitter" pitchFamily="34" charset="-120"/>
              </a:rPr>
              <a:t>Duplicate values </a:t>
            </a:r>
            <a:endParaRPr lang="en-US" sz="1867" dirty="0"/>
          </a:p>
        </p:txBody>
      </p:sp>
      <p:sp>
        <p:nvSpPr>
          <p:cNvPr id="14" name="Text 9"/>
          <p:cNvSpPr/>
          <p:nvPr/>
        </p:nvSpPr>
        <p:spPr>
          <a:xfrm>
            <a:off x="9006602" y="2985373"/>
            <a:ext cx="2814042" cy="2123599"/>
          </a:xfrm>
          <a:prstGeom prst="rect">
            <a:avLst/>
          </a:prstGeom>
          <a:noFill/>
          <a:ln/>
        </p:spPr>
        <p:txBody>
          <a:bodyPr wrap="square" rtlCol="0" anchor="t"/>
          <a:lstStyle/>
          <a:p>
            <a:pPr marL="0" indent="0" algn="l">
              <a:lnSpc>
                <a:spcPts val="2390"/>
              </a:lnSpc>
              <a:buNone/>
            </a:pPr>
            <a:r>
              <a:rPr lang="en-US" sz="1494" i="1" kern="0" spc="-30" dirty="0">
                <a:solidFill>
                  <a:srgbClr val="2B2E3C"/>
                </a:solidFill>
                <a:latin typeface="Open Sans" pitchFamily="34" charset="0"/>
                <a:ea typeface="Open Sans" pitchFamily="34" charset="-122"/>
                <a:cs typeface="Open Sans" pitchFamily="34" charset="-120"/>
              </a:rPr>
              <a:t>Duplicate values in a dataset are identical records that appear more than once. These duplicates can introduce errors and bias into data analysis, leading to inaccurate results and misleading insights. </a:t>
            </a:r>
            <a:endParaRPr lang="en-US" sz="1494" dirty="0"/>
          </a:p>
        </p:txBody>
      </p:sp>
      <p:sp>
        <p:nvSpPr>
          <p:cNvPr id="15" name="Text 10"/>
          <p:cNvSpPr/>
          <p:nvPr/>
        </p:nvSpPr>
        <p:spPr>
          <a:xfrm>
            <a:off x="9006602" y="5279588"/>
            <a:ext cx="2814042" cy="1820228"/>
          </a:xfrm>
          <a:prstGeom prst="rect">
            <a:avLst/>
          </a:prstGeom>
          <a:noFill/>
          <a:ln/>
        </p:spPr>
        <p:txBody>
          <a:bodyPr wrap="square" rtlCol="0" anchor="t"/>
          <a:lstStyle/>
          <a:p>
            <a:pPr marL="0" indent="0" algn="l">
              <a:lnSpc>
                <a:spcPts val="2390"/>
              </a:lnSpc>
              <a:buNone/>
            </a:pPr>
            <a:r>
              <a:rPr lang="en-US" sz="1494" i="1" kern="0" spc="-30" dirty="0">
                <a:solidFill>
                  <a:srgbClr val="2B2E3C"/>
                </a:solidFill>
                <a:latin typeface="Open Sans" pitchFamily="34" charset="0"/>
                <a:ea typeface="Open Sans" pitchFamily="34" charset="-122"/>
                <a:cs typeface="Open Sans" pitchFamily="34" charset="-120"/>
              </a:rPr>
              <a:t>Identifying and handling duplicates is a crucial step in data cleaning. Duplicates can occur for various reasons, such as data entry errors, system glitches, or merging datasets.</a:t>
            </a:r>
            <a:endParaRPr lang="en-US" sz="1494"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txBody>
          <a:bodyPr/>
          <a:lstStyle/>
          <a:p>
            <a:endParaRPr lang="en-IN"/>
          </a:p>
        </p:txBody>
      </p:sp>
      <p:sp>
        <p:nvSpPr>
          <p:cNvPr id="3" name="Shape 1"/>
          <p:cNvSpPr/>
          <p:nvPr/>
        </p:nvSpPr>
        <p:spPr>
          <a:xfrm>
            <a:off x="0" y="0"/>
            <a:ext cx="14630400" cy="8593455"/>
          </a:xfrm>
          <a:prstGeom prst="rect">
            <a:avLst/>
          </a:prstGeom>
          <a:solidFill>
            <a:srgbClr val="FFF8F0"/>
          </a:solidFill>
          <a:ln w="9644">
            <a:solidFill>
              <a:srgbClr val="E5E0DF"/>
            </a:solidFill>
            <a:prstDash val="solid"/>
          </a:ln>
        </p:spPr>
        <p:txBody>
          <a:bodyPr/>
          <a:lstStyle/>
          <a:p>
            <a:endParaRPr lang="en-IN"/>
          </a:p>
        </p:txBody>
      </p:sp>
      <p:pic>
        <p:nvPicPr>
          <p:cNvPr id="4" name="Image 0" descr="preencoded.png"/>
          <p:cNvPicPr>
            <a:picLocks noChangeAspect="1"/>
          </p:cNvPicPr>
          <p:nvPr/>
        </p:nvPicPr>
        <p:blipFill>
          <a:blip r:embed="rId3"/>
          <a:stretch>
            <a:fillRect/>
          </a:stretch>
        </p:blipFill>
        <p:spPr>
          <a:xfrm>
            <a:off x="0" y="0"/>
            <a:ext cx="14630400" cy="8593455"/>
          </a:xfrm>
          <a:prstGeom prst="rect">
            <a:avLst/>
          </a:prstGeom>
        </p:spPr>
      </p:pic>
      <p:sp>
        <p:nvSpPr>
          <p:cNvPr id="5" name="Shape 2"/>
          <p:cNvSpPr/>
          <p:nvPr/>
        </p:nvSpPr>
        <p:spPr>
          <a:xfrm>
            <a:off x="0" y="0"/>
            <a:ext cx="14630400" cy="8593455"/>
          </a:xfrm>
          <a:prstGeom prst="rect">
            <a:avLst/>
          </a:prstGeom>
          <a:solidFill>
            <a:srgbClr val="FFF8F0">
              <a:alpha val="85000"/>
            </a:srgbClr>
          </a:solidFill>
          <a:ln/>
        </p:spPr>
        <p:txBody>
          <a:bodyPr/>
          <a:lstStyle/>
          <a:p>
            <a:endParaRPr lang="en-IN"/>
          </a:p>
        </p:txBody>
      </p:sp>
      <p:sp>
        <p:nvSpPr>
          <p:cNvPr id="6" name="Text 3"/>
          <p:cNvSpPr/>
          <p:nvPr/>
        </p:nvSpPr>
        <p:spPr>
          <a:xfrm>
            <a:off x="3621167" y="427673"/>
            <a:ext cx="4976932" cy="486013"/>
          </a:xfrm>
          <a:prstGeom prst="rect">
            <a:avLst/>
          </a:prstGeom>
          <a:noFill/>
          <a:ln/>
        </p:spPr>
        <p:txBody>
          <a:bodyPr wrap="none" rtlCol="0" anchor="t"/>
          <a:lstStyle/>
          <a:p>
            <a:pPr marL="0" indent="0">
              <a:lnSpc>
                <a:spcPts val="3827"/>
              </a:lnSpc>
              <a:buNone/>
            </a:pPr>
            <a:r>
              <a:rPr lang="en-US" sz="3062" kern="0" spc="-92" dirty="0">
                <a:solidFill>
                  <a:srgbClr val="1F7135"/>
                </a:solidFill>
                <a:latin typeface="Bitter" pitchFamily="34" charset="0"/>
                <a:ea typeface="Bitter" pitchFamily="34" charset="-122"/>
                <a:cs typeface="Bitter" pitchFamily="34" charset="-120"/>
              </a:rPr>
              <a:t>Code for Blank space removal</a:t>
            </a:r>
            <a:endParaRPr lang="en-US" sz="3062" dirty="0"/>
          </a:p>
        </p:txBody>
      </p:sp>
      <p:sp>
        <p:nvSpPr>
          <p:cNvPr id="7" name="Text 4"/>
          <p:cNvSpPr/>
          <p:nvPr/>
        </p:nvSpPr>
        <p:spPr>
          <a:xfrm>
            <a:off x="3621167" y="1146929"/>
            <a:ext cx="7388066" cy="1243608"/>
          </a:xfrm>
          <a:prstGeom prst="rect">
            <a:avLst/>
          </a:prstGeom>
          <a:noFill/>
          <a:ln/>
        </p:spPr>
        <p:txBody>
          <a:bodyPr wrap="square" rtlCol="0" anchor="t"/>
          <a:lstStyle/>
          <a:p>
            <a:pPr marL="0" indent="0">
              <a:lnSpc>
                <a:spcPts val="1960"/>
              </a:lnSpc>
              <a:buNone/>
            </a:pPr>
            <a:r>
              <a:rPr lang="en-US" sz="1225" i="1" kern="0" spc="-24" dirty="0">
                <a:solidFill>
                  <a:srgbClr val="2B2E3C"/>
                </a:solidFill>
                <a:latin typeface="Open Sans" pitchFamily="34" charset="0"/>
                <a:ea typeface="Open Sans" pitchFamily="34" charset="-122"/>
                <a:cs typeface="Open Sans" pitchFamily="34" charset="-120"/>
              </a:rPr>
              <a:t>Removing blank spaces in a CSV dataset using Python can significantly enhance data quality and consistency. Extraneous white spaces can lead to issues when working with data, including difficulties in filtering and matching records. To address this problem, Python provides several methods and libraries, with Pandas being a popular choice. Here's a brief overview of how to remove blank spaces from a CSV dataset using Python and Pandas —&gt;</a:t>
            </a:r>
            <a:endParaRPr lang="en-US" sz="1225" dirty="0"/>
          </a:p>
        </p:txBody>
      </p:sp>
      <p:pic>
        <p:nvPicPr>
          <p:cNvPr id="8" name="Image 1" descr="preencoded.png"/>
          <p:cNvPicPr>
            <a:picLocks noChangeAspect="1"/>
          </p:cNvPicPr>
          <p:nvPr/>
        </p:nvPicPr>
        <p:blipFill>
          <a:blip r:embed="rId4"/>
          <a:stretch>
            <a:fillRect/>
          </a:stretch>
        </p:blipFill>
        <p:spPr>
          <a:xfrm>
            <a:off x="3621167" y="2565440"/>
            <a:ext cx="7388066" cy="3054310"/>
          </a:xfrm>
          <a:prstGeom prst="rect">
            <a:avLst/>
          </a:prstGeom>
        </p:spPr>
      </p:pic>
      <p:pic>
        <p:nvPicPr>
          <p:cNvPr id="9" name="Image 2" descr="preencoded.png"/>
          <p:cNvPicPr>
            <a:picLocks noChangeAspect="1"/>
          </p:cNvPicPr>
          <p:nvPr/>
        </p:nvPicPr>
        <p:blipFill>
          <a:blip r:embed="rId5"/>
          <a:stretch>
            <a:fillRect/>
          </a:stretch>
        </p:blipFill>
        <p:spPr>
          <a:xfrm>
            <a:off x="3621167" y="5794653"/>
            <a:ext cx="7388066" cy="237113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txBody>
          <a:bodyPr/>
          <a:lstStyle/>
          <a:p>
            <a:endParaRPr lang="en-IN"/>
          </a:p>
        </p:txBody>
      </p:sp>
      <p:sp>
        <p:nvSpPr>
          <p:cNvPr id="3" name="Shape 1"/>
          <p:cNvSpPr/>
          <p:nvPr/>
        </p:nvSpPr>
        <p:spPr>
          <a:xfrm>
            <a:off x="0" y="0"/>
            <a:ext cx="14630400" cy="8229600"/>
          </a:xfrm>
          <a:prstGeom prst="rect">
            <a:avLst/>
          </a:prstGeom>
          <a:solidFill>
            <a:srgbClr val="FFF8F0"/>
          </a:solidFill>
          <a:ln w="9644">
            <a:solidFill>
              <a:srgbClr val="E5E0DF"/>
            </a:solidFill>
            <a:prstDash val="solid"/>
          </a:ln>
        </p:spPr>
        <p:txBody>
          <a:bodyPr/>
          <a:lstStyle/>
          <a:p>
            <a:endParaRPr lang="en-IN"/>
          </a:p>
        </p:txBody>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FFF8F0">
              <a:alpha val="85000"/>
            </a:srgbClr>
          </a:solidFill>
          <a:ln/>
        </p:spPr>
        <p:txBody>
          <a:bodyPr/>
          <a:lstStyle/>
          <a:p>
            <a:endParaRPr lang="en-IN"/>
          </a:p>
        </p:txBody>
      </p:sp>
      <p:sp>
        <p:nvSpPr>
          <p:cNvPr id="6" name="Text 3"/>
          <p:cNvSpPr/>
          <p:nvPr/>
        </p:nvSpPr>
        <p:spPr>
          <a:xfrm>
            <a:off x="3621167" y="508992"/>
            <a:ext cx="5932051" cy="486013"/>
          </a:xfrm>
          <a:prstGeom prst="rect">
            <a:avLst/>
          </a:prstGeom>
          <a:noFill/>
          <a:ln/>
        </p:spPr>
        <p:txBody>
          <a:bodyPr wrap="none" rtlCol="0" anchor="t"/>
          <a:lstStyle/>
          <a:p>
            <a:pPr marL="0" indent="0">
              <a:lnSpc>
                <a:spcPts val="3827"/>
              </a:lnSpc>
              <a:buNone/>
            </a:pPr>
            <a:r>
              <a:rPr lang="en-US" sz="3062" kern="0" spc="-92" dirty="0">
                <a:solidFill>
                  <a:srgbClr val="1F7135"/>
                </a:solidFill>
                <a:latin typeface="Bitter" pitchFamily="34" charset="0"/>
                <a:ea typeface="Bitter" pitchFamily="34" charset="-122"/>
                <a:cs typeface="Bitter" pitchFamily="34" charset="-120"/>
              </a:rPr>
              <a:t>Code for Null values(NaN) Removal</a:t>
            </a:r>
            <a:endParaRPr lang="en-US" sz="3062" dirty="0"/>
          </a:p>
        </p:txBody>
      </p:sp>
      <p:sp>
        <p:nvSpPr>
          <p:cNvPr id="7" name="Text 4"/>
          <p:cNvSpPr/>
          <p:nvPr/>
        </p:nvSpPr>
        <p:spPr>
          <a:xfrm>
            <a:off x="3621167" y="1228249"/>
            <a:ext cx="7388066" cy="746165"/>
          </a:xfrm>
          <a:prstGeom prst="rect">
            <a:avLst/>
          </a:prstGeom>
          <a:noFill/>
          <a:ln/>
        </p:spPr>
        <p:txBody>
          <a:bodyPr wrap="square" rtlCol="0" anchor="t"/>
          <a:lstStyle/>
          <a:p>
            <a:pPr marL="0" indent="0">
              <a:lnSpc>
                <a:spcPts val="1960"/>
              </a:lnSpc>
              <a:buNone/>
            </a:pPr>
            <a:r>
              <a:rPr lang="en-US" sz="1225" i="1" kern="0" spc="-24" dirty="0">
                <a:solidFill>
                  <a:srgbClr val="2B2E3C"/>
                </a:solidFill>
                <a:latin typeface="Open Sans" pitchFamily="34" charset="0"/>
                <a:ea typeface="Open Sans" pitchFamily="34" charset="-122"/>
                <a:cs typeface="Open Sans" pitchFamily="34" charset="-120"/>
              </a:rPr>
              <a:t>Dealing with null values in a CSV dataset is a critical step in data cleaning to ensure the quality and reliability of your data. Python, with the help of the Pandas library, offers a convenient way to handle these missing values. Here's an overview of how to remove null values from a CSV dataset using Python—&gt;&gt;</a:t>
            </a:r>
            <a:endParaRPr lang="en-US" sz="1225" dirty="0"/>
          </a:p>
        </p:txBody>
      </p:sp>
      <p:pic>
        <p:nvPicPr>
          <p:cNvPr id="8" name="Image 1" descr="preencoded.png"/>
          <p:cNvPicPr>
            <a:picLocks noChangeAspect="1"/>
          </p:cNvPicPr>
          <p:nvPr/>
        </p:nvPicPr>
        <p:blipFill>
          <a:blip r:embed="rId4"/>
          <a:stretch>
            <a:fillRect/>
          </a:stretch>
        </p:blipFill>
        <p:spPr>
          <a:xfrm>
            <a:off x="3621167" y="2149316"/>
            <a:ext cx="7388066" cy="3299579"/>
          </a:xfrm>
          <a:prstGeom prst="rect">
            <a:avLst/>
          </a:prstGeom>
        </p:spPr>
      </p:pic>
      <p:pic>
        <p:nvPicPr>
          <p:cNvPr id="9" name="Image 2" descr="preencoded.png"/>
          <p:cNvPicPr>
            <a:picLocks noChangeAspect="1"/>
          </p:cNvPicPr>
          <p:nvPr/>
        </p:nvPicPr>
        <p:blipFill>
          <a:blip r:embed="rId5"/>
          <a:stretch>
            <a:fillRect/>
          </a:stretch>
        </p:blipFill>
        <p:spPr>
          <a:xfrm>
            <a:off x="3621167" y="5623798"/>
            <a:ext cx="7388066" cy="1921907"/>
          </a:xfrm>
          <a:prstGeom prst="rect">
            <a:avLst/>
          </a:prstGeom>
        </p:spPr>
      </p:pic>
      <p:sp>
        <p:nvSpPr>
          <p:cNvPr id="10" name="Shape 5"/>
          <p:cNvSpPr/>
          <p:nvPr/>
        </p:nvSpPr>
        <p:spPr>
          <a:xfrm>
            <a:off x="3743087" y="7842528"/>
            <a:ext cx="152400" cy="152400"/>
          </a:xfrm>
          <a:prstGeom prst="roundRect">
            <a:avLst>
              <a:gd name="adj" fmla="val 36000"/>
            </a:avLst>
          </a:prstGeom>
          <a:solidFill>
            <a:srgbClr val="F7F3F2"/>
          </a:solidFill>
          <a:ln/>
        </p:spPr>
        <p:txBody>
          <a:bodyPr/>
          <a:lstStyle/>
          <a:p>
            <a:endParaRPr lang="en-IN"/>
          </a:p>
        </p:txBody>
      </p:sp>
      <p:sp>
        <p:nvSpPr>
          <p:cNvPr id="11" name="Shape 6"/>
          <p:cNvSpPr/>
          <p:nvPr/>
        </p:nvSpPr>
        <p:spPr>
          <a:xfrm>
            <a:off x="3766358" y="7865798"/>
            <a:ext cx="105859" cy="105860"/>
          </a:xfrm>
          <a:prstGeom prst="roundRect">
            <a:avLst>
              <a:gd name="adj" fmla="val 863781876"/>
            </a:avLst>
          </a:prstGeom>
          <a:noFill/>
          <a:ln w="15240">
            <a:solidFill>
              <a:srgbClr val="726E6E"/>
            </a:solidFill>
            <a:prstDash val="solid"/>
          </a:ln>
        </p:spPr>
        <p:txBody>
          <a:bodyPr/>
          <a:lstStyle/>
          <a:p>
            <a:endParaRPr lang="en-IN"/>
          </a:p>
        </p:txBody>
      </p:sp>
      <p:sp>
        <p:nvSpPr>
          <p:cNvPr id="12" name="Text 7"/>
          <p:cNvSpPr/>
          <p:nvPr/>
        </p:nvSpPr>
        <p:spPr>
          <a:xfrm>
            <a:off x="3823933" y="7960922"/>
            <a:ext cx="10548" cy="10548"/>
          </a:xfrm>
          <a:prstGeom prst="rect">
            <a:avLst/>
          </a:prstGeom>
          <a:noFill/>
          <a:ln/>
        </p:spPr>
        <p:txBody>
          <a:bodyPr wrap="none" rtlCol="0" anchor="t"/>
          <a:lstStyle/>
          <a:p>
            <a:pPr marL="0" indent="0">
              <a:lnSpc>
                <a:spcPts val="864"/>
              </a:lnSpc>
              <a:buNone/>
            </a:pPr>
            <a:r>
              <a:rPr lang="en-US" sz="720" kern="0" spc="-24" dirty="0">
                <a:solidFill>
                  <a:srgbClr val="726E6E"/>
                </a:solidFill>
                <a:latin typeface="Open Sans" pitchFamily="34" charset="0"/>
                <a:ea typeface="Open Sans" pitchFamily="34" charset="-122"/>
                <a:cs typeface="Open Sans" pitchFamily="34" charset="-120"/>
              </a:rPr>
              <a:t>Loading...</a:t>
            </a:r>
            <a:endParaRPr lang="en-US" sz="72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txBody>
          <a:bodyPr/>
          <a:lstStyle/>
          <a:p>
            <a:endParaRPr lang="en-IN"/>
          </a:p>
        </p:txBody>
      </p:sp>
      <p:sp>
        <p:nvSpPr>
          <p:cNvPr id="3" name="Shape 1"/>
          <p:cNvSpPr/>
          <p:nvPr/>
        </p:nvSpPr>
        <p:spPr>
          <a:xfrm>
            <a:off x="0" y="0"/>
            <a:ext cx="14630400" cy="8229600"/>
          </a:xfrm>
          <a:prstGeom prst="rect">
            <a:avLst/>
          </a:prstGeom>
          <a:solidFill>
            <a:srgbClr val="FFF8F0"/>
          </a:solidFill>
          <a:ln w="12263">
            <a:solidFill>
              <a:srgbClr val="E5E0DF"/>
            </a:solidFill>
            <a:prstDash val="solid"/>
          </a:ln>
        </p:spPr>
        <p:txBody>
          <a:bodyPr/>
          <a:lstStyle/>
          <a:p>
            <a:endParaRPr lang="en-IN"/>
          </a:p>
        </p:txBody>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FFF8F0">
              <a:alpha val="85000"/>
            </a:srgbClr>
          </a:solidFill>
          <a:ln/>
        </p:spPr>
        <p:txBody>
          <a:bodyPr/>
          <a:lstStyle/>
          <a:p>
            <a:endParaRPr lang="en-IN"/>
          </a:p>
        </p:txBody>
      </p:sp>
      <p:sp>
        <p:nvSpPr>
          <p:cNvPr id="6" name="Text 3"/>
          <p:cNvSpPr/>
          <p:nvPr/>
        </p:nvSpPr>
        <p:spPr>
          <a:xfrm>
            <a:off x="2616637" y="544116"/>
            <a:ext cx="7908846" cy="618173"/>
          </a:xfrm>
          <a:prstGeom prst="rect">
            <a:avLst/>
          </a:prstGeom>
          <a:noFill/>
          <a:ln/>
        </p:spPr>
        <p:txBody>
          <a:bodyPr wrap="none" rtlCol="0" anchor="t"/>
          <a:lstStyle/>
          <a:p>
            <a:pPr marL="0" indent="0">
              <a:lnSpc>
                <a:spcPts val="4868"/>
              </a:lnSpc>
              <a:buNone/>
            </a:pPr>
            <a:r>
              <a:rPr lang="en-US" sz="3894" kern="0" spc="-117" dirty="0">
                <a:solidFill>
                  <a:srgbClr val="1F7135"/>
                </a:solidFill>
                <a:latin typeface="Bitter" pitchFamily="34" charset="0"/>
                <a:ea typeface="Bitter" pitchFamily="34" charset="-122"/>
                <a:cs typeface="Bitter" pitchFamily="34" charset="-120"/>
              </a:rPr>
              <a:t>Code for removal of Duplicate Values</a:t>
            </a:r>
            <a:endParaRPr lang="en-US" sz="3894" dirty="0"/>
          </a:p>
        </p:txBody>
      </p:sp>
      <p:sp>
        <p:nvSpPr>
          <p:cNvPr id="7" name="Text 4"/>
          <p:cNvSpPr/>
          <p:nvPr/>
        </p:nvSpPr>
        <p:spPr>
          <a:xfrm>
            <a:off x="2616637" y="1458992"/>
            <a:ext cx="9397127" cy="949762"/>
          </a:xfrm>
          <a:prstGeom prst="rect">
            <a:avLst/>
          </a:prstGeom>
          <a:noFill/>
          <a:ln/>
        </p:spPr>
        <p:txBody>
          <a:bodyPr wrap="square" rtlCol="0" anchor="t"/>
          <a:lstStyle/>
          <a:p>
            <a:pPr marL="0" indent="0">
              <a:lnSpc>
                <a:spcPts val="2492"/>
              </a:lnSpc>
              <a:buNone/>
            </a:pPr>
            <a:r>
              <a:rPr lang="en-US" sz="1558" i="1" kern="0" spc="-31" dirty="0">
                <a:solidFill>
                  <a:srgbClr val="2B2E3C"/>
                </a:solidFill>
                <a:latin typeface="Open Sans" pitchFamily="34" charset="0"/>
                <a:ea typeface="Open Sans" pitchFamily="34" charset="-122"/>
                <a:cs typeface="Open Sans" pitchFamily="34" charset="-120"/>
              </a:rPr>
              <a:t>Eliminating duplicate values from a CSV dataset using Python is a fundamental data cleaning task, ensuring data accuracy and integrity. Python's Pandas library offers a powerful and straightforward solution for this. Here's a concise overview of how to remove duplicates in a CSV dataset—&gt;&gt;</a:t>
            </a:r>
            <a:endParaRPr lang="en-US" sz="1558" dirty="0"/>
          </a:p>
        </p:txBody>
      </p:sp>
      <p:pic>
        <p:nvPicPr>
          <p:cNvPr id="8" name="Image 1" descr="preencoded.png"/>
          <p:cNvPicPr>
            <a:picLocks noChangeAspect="1"/>
          </p:cNvPicPr>
          <p:nvPr/>
        </p:nvPicPr>
        <p:blipFill>
          <a:blip r:embed="rId4"/>
          <a:stretch>
            <a:fillRect/>
          </a:stretch>
        </p:blipFill>
        <p:spPr>
          <a:xfrm>
            <a:off x="2616637" y="2631281"/>
            <a:ext cx="9397127" cy="2876431"/>
          </a:xfrm>
          <a:prstGeom prst="rect">
            <a:avLst/>
          </a:prstGeom>
        </p:spPr>
      </p:pic>
      <p:pic>
        <p:nvPicPr>
          <p:cNvPr id="9" name="Image 2" descr="preencoded.png"/>
          <p:cNvPicPr>
            <a:picLocks noChangeAspect="1"/>
          </p:cNvPicPr>
          <p:nvPr/>
        </p:nvPicPr>
        <p:blipFill>
          <a:blip r:embed="rId5"/>
          <a:stretch>
            <a:fillRect/>
          </a:stretch>
        </p:blipFill>
        <p:spPr>
          <a:xfrm>
            <a:off x="2616637" y="5730240"/>
            <a:ext cx="9397127" cy="195512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1599</Words>
  <Application>Microsoft Office PowerPoint</Application>
  <PresentationFormat>Custom</PresentationFormat>
  <Paragraphs>91</Paragraphs>
  <Slides>16</Slides>
  <Notes>16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Bitter</vt:lpstr>
      <vt:lpstr>Calibri</vt:lpstr>
      <vt:lpstr>Consolas</vt:lpstr>
      <vt:lpstr>Open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 Rayyan</cp:lastModifiedBy>
  <cp:revision>3</cp:revision>
  <dcterms:created xsi:type="dcterms:W3CDTF">2023-10-22T10:52:36Z</dcterms:created>
  <dcterms:modified xsi:type="dcterms:W3CDTF">2023-10-22T11:51:58Z</dcterms:modified>
</cp:coreProperties>
</file>